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4"/>
  </p:notesMasterIdLst>
  <p:handoutMasterIdLst>
    <p:handoutMasterId r:id="rId15"/>
  </p:handoutMasterIdLst>
  <p:sldIdLst>
    <p:sldId id="292" r:id="rId5"/>
    <p:sldId id="291" r:id="rId6"/>
    <p:sldId id="437" r:id="rId7"/>
    <p:sldId id="436" r:id="rId8"/>
    <p:sldId id="302" r:id="rId9"/>
    <p:sldId id="439" r:id="rId10"/>
    <p:sldId id="441" r:id="rId11"/>
    <p:sldId id="301" r:id="rId12"/>
    <p:sldId id="293" r:id="rId1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068"/>
    <a:srgbClr val="2D0000"/>
    <a:srgbClr val="800000"/>
    <a:srgbClr val="287C35"/>
    <a:srgbClr val="003773"/>
    <a:srgbClr val="DC95FF"/>
    <a:srgbClr val="FF7D73"/>
    <a:srgbClr val="E98B0D"/>
    <a:srgbClr val="AD27B3"/>
    <a:srgbClr val="897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4624" autoAdjust="0"/>
  </p:normalViewPr>
  <p:slideViewPr>
    <p:cSldViewPr snapToGrid="0">
      <p:cViewPr varScale="1">
        <p:scale>
          <a:sx n="106" d="100"/>
          <a:sy n="106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15/05/24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15/05/24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10 minuti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24724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10 minuti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81457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9808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10 minuti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00277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10 minuti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8996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10 minuti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00861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10 minuti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2951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CF7F83-842E-F934-C4CB-C72B6ED09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20EA19-927B-BDFD-0F96-0FC40AB05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3640EE-5CEF-0020-16FB-A359BC3BD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CC69-1E74-1E4F-9773-776793279675}" type="datetimeFigureOut">
              <a:rPr lang="it-IT" smtClean="0"/>
              <a:t>15/05/24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717D39-07A9-9634-011D-29BCAC1D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DCAD89-BBCA-7166-3251-929F6A50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D25A-00F9-2748-B883-711CBAE9F9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06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15/05/24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28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logo, Carattere, simbolo&#10;&#10;Descrizione generata automaticamente">
            <a:extLst>
              <a:ext uri="{FF2B5EF4-FFF2-40B4-BE49-F238E27FC236}">
                <a16:creationId xmlns:a16="http://schemas.microsoft.com/office/drawing/2014/main" id="{0CFACE8F-967C-7FE8-78B6-3980D8B5D3C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01389"/>
            <a:ext cx="5045242" cy="1709635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2382" y="37053"/>
            <a:ext cx="6118578" cy="2537701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Dal Comportamento Alimentare Disfunzionale </a:t>
            </a:r>
            <a:br>
              <a:rPr lang="it-IT" sz="4000" dirty="0"/>
            </a:br>
            <a:r>
              <a:rPr lang="it-IT" sz="4000" dirty="0"/>
              <a:t>al DCA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5E454F84-D150-9A9D-D325-C7277041E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4844" y="3173733"/>
            <a:ext cx="7157156" cy="2697678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endParaRPr lang="it-IT" i="1" dirty="0">
              <a:latin typeface="Century"/>
              <a:cs typeface="Century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t-IT" sz="19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Dr.ssa Emanuela Paone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Psicologa Psicoterapeuta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Responsabile Ambulatorio Psicologia Clinica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t-IT" sz="12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Consigliere direttivo </a:t>
            </a:r>
            <a:r>
              <a:rPr lang="it-IT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SICOb</a:t>
            </a:r>
            <a:r>
              <a:rPr lang="it-IT" sz="12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it-IT" sz="11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(area Affine Psicologia e Psichiatria)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endParaRPr lang="it-IT" sz="1100" b="1" i="1" dirty="0">
              <a:cs typeface="Century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1F58DE-0FEB-B2F8-CDB5-39921F2FC2B0}"/>
              </a:ext>
            </a:extLst>
          </p:cNvPr>
          <p:cNvSpPr txBox="1"/>
          <p:nvPr/>
        </p:nvSpPr>
        <p:spPr>
          <a:xfrm>
            <a:off x="5582655" y="6482426"/>
            <a:ext cx="6328610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it-IT" sz="1400" b="1" dirty="0">
                <a:solidFill>
                  <a:srgbClr val="5E0510"/>
                </a:solidFill>
                <a:cs typeface="Arial Narrow" panose="020B0604020202020204" pitchFamily="34" charset="0"/>
              </a:rPr>
              <a:t>UOC Chirurgia Generale e </a:t>
            </a:r>
            <a:r>
              <a:rPr lang="it-IT" sz="1400" b="1" dirty="0" err="1">
                <a:solidFill>
                  <a:srgbClr val="5E0510"/>
                </a:solidFill>
                <a:cs typeface="Arial Narrow" panose="020B0604020202020204" pitchFamily="34" charset="0"/>
              </a:rPr>
              <a:t>Bariatrica</a:t>
            </a:r>
            <a:r>
              <a:rPr lang="it-IT" sz="1400" b="1" dirty="0">
                <a:solidFill>
                  <a:srgbClr val="5E0510"/>
                </a:solidFill>
                <a:cs typeface="Arial Narrow" panose="020B0604020202020204" pitchFamily="34" charset="0"/>
              </a:rPr>
              <a:t> </a:t>
            </a:r>
            <a:r>
              <a:rPr lang="it-IT" sz="1400" b="1" dirty="0" err="1">
                <a:solidFill>
                  <a:srgbClr val="5E0510"/>
                </a:solidFill>
                <a:cs typeface="Arial Narrow" panose="020B0604020202020204" pitchFamily="34" charset="0"/>
              </a:rPr>
              <a:t>SICOb</a:t>
            </a:r>
            <a:r>
              <a:rPr lang="it-IT" sz="1400" b="1" dirty="0">
                <a:solidFill>
                  <a:srgbClr val="5E0510"/>
                </a:solidFill>
                <a:cs typeface="Arial Narrow" panose="020B0604020202020204" pitchFamily="34" charset="0"/>
              </a:rPr>
              <a:t> - Polo Pontino (LT)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5B432EF8-BE3E-9B7F-0B64-F158FE0613B5}"/>
              </a:ext>
            </a:extLst>
          </p:cNvPr>
          <p:cNvSpPr txBox="1"/>
          <p:nvPr/>
        </p:nvSpPr>
        <p:spPr>
          <a:xfrm>
            <a:off x="0" y="6388775"/>
            <a:ext cx="12192000" cy="461665"/>
          </a:xfrm>
          <a:prstGeom prst="rect">
            <a:avLst/>
          </a:prstGeom>
          <a:solidFill>
            <a:srgbClr val="E98B0D"/>
          </a:solidFill>
          <a:ln>
            <a:solidFill>
              <a:srgbClr val="E98B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F3E068"/>
                </a:solidFill>
                <a:latin typeface="Century" panose="02040604050505020304" pitchFamily="18" charset="0"/>
              </a:rPr>
              <a:t>Dr.ssa Emanuela Paone</a:t>
            </a:r>
          </a:p>
          <a:p>
            <a:pPr algn="ctr"/>
            <a:r>
              <a:rPr lang="it-IT" sz="1200" i="1" dirty="0">
                <a:solidFill>
                  <a:srgbClr val="F3E068"/>
                </a:solidFill>
                <a:latin typeface="Century" panose="02040604050505020304" pitchFamily="18" charset="0"/>
              </a:rPr>
              <a:t>24.Maggio.2025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6CD8B5-54C6-A85F-BDC6-080491368F8C}"/>
              </a:ext>
            </a:extLst>
          </p:cNvPr>
          <p:cNvSpPr txBox="1"/>
          <p:nvPr/>
        </p:nvSpPr>
        <p:spPr>
          <a:xfrm>
            <a:off x="125476" y="640484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3E068"/>
                </a:solidFill>
              </a:rPr>
              <a:t>1/8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EE5867F-BC36-F5EA-140B-709F14343730}"/>
              </a:ext>
            </a:extLst>
          </p:cNvPr>
          <p:cNvSpPr txBox="1"/>
          <p:nvPr/>
        </p:nvSpPr>
        <p:spPr>
          <a:xfrm>
            <a:off x="854243" y="93338"/>
            <a:ext cx="10395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89753F"/>
                </a:solidFill>
                <a:latin typeface="Century" panose="02040604050505020304" pitchFamily="18" charset="0"/>
                <a:cs typeface="Arial Narrow" panose="020B0604020202020204" pitchFamily="34" charset="0"/>
              </a:rPr>
              <a:t>Psicologia &amp; Nutrizione</a:t>
            </a:r>
            <a:r>
              <a:rPr lang="it-IT" sz="2400" b="1" dirty="0">
                <a:solidFill>
                  <a:srgbClr val="89753F"/>
                </a:solidFill>
                <a:cs typeface="Arial Narrow" panose="020B0604020202020204" pitchFamily="34" charset="0"/>
              </a:rPr>
              <a:t>: </a:t>
            </a:r>
            <a:r>
              <a:rPr lang="it-IT" sz="2400" b="1" i="1" dirty="0">
                <a:solidFill>
                  <a:srgbClr val="89753F"/>
                </a:solidFill>
                <a:latin typeface="Century" panose="02040604050505020304" pitchFamily="18" charset="0"/>
                <a:cs typeface="Arial Narrow" panose="020B0604020202020204" pitchFamily="34" charset="0"/>
              </a:rPr>
              <a:t>una relazione lunga una vita!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7DCBC8A-3246-3AFD-05A0-9A3812B70A4E}"/>
              </a:ext>
            </a:extLst>
          </p:cNvPr>
          <p:cNvSpPr txBox="1"/>
          <p:nvPr/>
        </p:nvSpPr>
        <p:spPr>
          <a:xfrm>
            <a:off x="2863002" y="4605010"/>
            <a:ext cx="9023684" cy="738664"/>
          </a:xfrm>
          <a:prstGeom prst="rect">
            <a:avLst/>
          </a:prstGeom>
          <a:noFill/>
          <a:ln>
            <a:solidFill>
              <a:srgbClr val="E98B0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solidFill>
                  <a:srgbClr val="000000"/>
                </a:solidFill>
                <a:latin typeface="Century" panose="02040604050505020304" pitchFamily="18" charset="0"/>
              </a:rPr>
              <a:t>La sinergia e la cooperazione</a:t>
            </a:r>
            <a:r>
              <a:rPr lang="it-IT" sz="1400" b="1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 multidisciplinare tra </a:t>
            </a:r>
            <a:r>
              <a:rPr lang="it-IT" sz="1400" b="1" dirty="0">
                <a:solidFill>
                  <a:srgbClr val="000000"/>
                </a:solidFill>
                <a:latin typeface="Century" panose="02040604050505020304" pitchFamily="18" charset="0"/>
              </a:rPr>
              <a:t>P</a:t>
            </a:r>
            <a:r>
              <a:rPr lang="it-IT" sz="1400" b="1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sicologo e Nutrizionista sono</a:t>
            </a:r>
            <a:r>
              <a:rPr lang="it-IT" sz="1400" b="1" dirty="0">
                <a:solidFill>
                  <a:srgbClr val="000000"/>
                </a:solidFill>
                <a:latin typeface="Century" panose="02040604050505020304" pitchFamily="18" charset="0"/>
              </a:rPr>
              <a:t> fondamentali per </a:t>
            </a:r>
            <a:r>
              <a:rPr lang="it-IT" sz="1400" b="1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costruire un piano alimentare</a:t>
            </a:r>
            <a:r>
              <a:rPr lang="it-IT" sz="1400" b="1" i="0" dirty="0">
                <a:solidFill>
                  <a:srgbClr val="000000"/>
                </a:solidFill>
                <a:effectLst/>
              </a:rPr>
              <a:t>:</a:t>
            </a:r>
            <a:r>
              <a:rPr lang="it-IT" sz="1400" b="1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 personalizzato</a:t>
            </a:r>
            <a:r>
              <a:rPr lang="it-IT" sz="1400" b="1" dirty="0">
                <a:solidFill>
                  <a:srgbClr val="000000"/>
                </a:solidFill>
                <a:latin typeface="Century" panose="02040604050505020304" pitchFamily="18" charset="0"/>
              </a:rPr>
              <a:t>, psicologicamente </a:t>
            </a:r>
            <a:r>
              <a:rPr lang="it-IT" sz="1400" b="1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sostenibile, praticabile e accettato dalla persona</a:t>
            </a:r>
          </a:p>
        </p:txBody>
      </p:sp>
      <p:pic>
        <p:nvPicPr>
          <p:cNvPr id="12" name="Immagine 11" descr="Immagine che contiene testo, mammifero, schermata, cartone animato&#10;&#10;Descrizione generata automaticamente">
            <a:extLst>
              <a:ext uri="{FF2B5EF4-FFF2-40B4-BE49-F238E27FC236}">
                <a16:creationId xmlns:a16="http://schemas.microsoft.com/office/drawing/2014/main" id="{C97A3AF2-1AE8-6546-ABB1-816F97612F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23914" r="3550" b="21875"/>
          <a:stretch/>
        </p:blipFill>
        <p:spPr>
          <a:xfrm>
            <a:off x="122610" y="1961147"/>
            <a:ext cx="2605692" cy="3874169"/>
          </a:xfrm>
          <a:prstGeom prst="rect">
            <a:avLst/>
          </a:prstGeom>
          <a:ln>
            <a:solidFill>
              <a:srgbClr val="E98B0D"/>
            </a:solidFill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94DF439-4840-5CC3-8452-CD5207AE230B}"/>
              </a:ext>
            </a:extLst>
          </p:cNvPr>
          <p:cNvSpPr txBox="1"/>
          <p:nvPr/>
        </p:nvSpPr>
        <p:spPr>
          <a:xfrm>
            <a:off x="125476" y="735702"/>
            <a:ext cx="11725629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i="0" dirty="0">
                <a:solidFill>
                  <a:srgbClr val="002060"/>
                </a:solidFill>
                <a:effectLst/>
                <a:latin typeface="Century" panose="02040604050505020304" pitchFamily="18" charset="0"/>
              </a:rPr>
              <a:t>L’OMS</a:t>
            </a:r>
          </a:p>
          <a:p>
            <a:r>
              <a:rPr lang="it-IT" sz="1400" dirty="0">
                <a:solidFill>
                  <a:srgbClr val="000000"/>
                </a:solidFill>
                <a:latin typeface="Century" panose="02040604050505020304" pitchFamily="18" charset="0"/>
              </a:rPr>
              <a:t>In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 condizioni di Sovrappeso ed </a:t>
            </a:r>
            <a:r>
              <a:rPr lang="it-IT" sz="1400" dirty="0">
                <a:solidFill>
                  <a:srgbClr val="000000"/>
                </a:solidFill>
                <a:latin typeface="Century" panose="02040604050505020304" pitchFamily="18" charset="0"/>
              </a:rPr>
              <a:t>O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besità i classici trattamenti nutrizionali, se non associati ad un intervento sulla valutazione  e  modifica dei</a:t>
            </a:r>
            <a:r>
              <a:rPr lang="it-IT" sz="1400" b="1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 fattori psicologici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 sottostanti, esitano molto spesso in un abbandono precoce del programma di cura.  </a:t>
            </a:r>
          </a:p>
          <a:p>
            <a:endParaRPr lang="it-IT" sz="12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3DC8F66-A364-DAEF-EB9F-088958D2D12E}"/>
              </a:ext>
            </a:extLst>
          </p:cNvPr>
          <p:cNvSpPr txBox="1"/>
          <p:nvPr/>
        </p:nvSpPr>
        <p:spPr>
          <a:xfrm>
            <a:off x="2913357" y="2082369"/>
            <a:ext cx="8552737" cy="523220"/>
          </a:xfrm>
          <a:prstGeom prst="rect">
            <a:avLst/>
          </a:prstGeom>
          <a:noFill/>
          <a:ln>
            <a:solidFill>
              <a:srgbClr val="89753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Il cibo è  </a:t>
            </a:r>
            <a:r>
              <a:rPr lang="it-IT" sz="1400" i="0" dirty="0">
                <a:effectLst/>
                <a:latin typeface="Century" panose="02040604050505020304" pitchFamily="18" charset="0"/>
              </a:rPr>
              <a:t>"</a:t>
            </a:r>
            <a:r>
              <a:rPr lang="it-IT" sz="1400" i="0" u="sng" dirty="0">
                <a:effectLst/>
                <a:latin typeface="Century" panose="02040604050505020304" pitchFamily="18" charset="0"/>
              </a:rPr>
              <a:t>veicolo d’elezione</a:t>
            </a:r>
            <a:r>
              <a:rPr lang="it-IT" sz="1400" i="0" dirty="0">
                <a:effectLst/>
                <a:latin typeface="Century" panose="02040604050505020304" pitchFamily="18" charset="0"/>
              </a:rPr>
              <a:t>" </a:t>
            </a:r>
            <a:r>
              <a:rPr lang="it-IT" sz="1400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per </a:t>
            </a:r>
            <a:r>
              <a:rPr lang="it-IT" sz="1400" b="1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messaggi di disagio</a:t>
            </a:r>
            <a:r>
              <a:rPr lang="it-IT" sz="1400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, legati a malessere psicologico, evidenziabili nei </a:t>
            </a:r>
            <a:r>
              <a:rPr lang="it-IT" sz="1400" dirty="0">
                <a:solidFill>
                  <a:srgbClr val="000000"/>
                </a:solidFill>
                <a:latin typeface="Century" panose="02040604050505020304" pitchFamily="18" charset="0"/>
              </a:rPr>
              <a:t>Comportamenti Alimentari Disfunzionali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7587B738-8024-8802-39F4-53109BE05DAC}"/>
              </a:ext>
            </a:extLst>
          </p:cNvPr>
          <p:cNvCxnSpPr/>
          <p:nvPr/>
        </p:nvCxnSpPr>
        <p:spPr>
          <a:xfrm>
            <a:off x="7300532" y="2658984"/>
            <a:ext cx="0" cy="517358"/>
          </a:xfrm>
          <a:prstGeom prst="straightConnector1">
            <a:avLst/>
          </a:prstGeom>
          <a:ln w="19050">
            <a:solidFill>
              <a:srgbClr val="8975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61368B6-B11E-FBAF-EDBB-FF0A114A619A}"/>
              </a:ext>
            </a:extLst>
          </p:cNvPr>
          <p:cNvSpPr txBox="1"/>
          <p:nvPr/>
        </p:nvSpPr>
        <p:spPr>
          <a:xfrm>
            <a:off x="4513098" y="3297219"/>
            <a:ext cx="5607625" cy="523220"/>
          </a:xfrm>
          <a:prstGeom prst="rect">
            <a:avLst/>
          </a:prstGeom>
          <a:noFill/>
          <a:ln>
            <a:solidFill>
              <a:srgbClr val="89753F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Più il disagio aumenta più </a:t>
            </a:r>
            <a:r>
              <a:rPr lang="it-IT" sz="1400" dirty="0">
                <a:solidFill>
                  <a:srgbClr val="000000"/>
                </a:solidFill>
                <a:latin typeface="Century" panose="02040604050505020304" pitchFamily="18" charset="0"/>
              </a:rPr>
              <a:t>rischia di sfociare in un vero e proprio </a:t>
            </a:r>
          </a:p>
          <a:p>
            <a:r>
              <a:rPr lang="it-IT" sz="1400" dirty="0">
                <a:solidFill>
                  <a:srgbClr val="000000"/>
                </a:solidFill>
                <a:latin typeface="Century" panose="02040604050505020304" pitchFamily="18" charset="0"/>
              </a:rPr>
              <a:t>Disturbo Psicopatologico e/o del Comportamento Alimentare</a:t>
            </a:r>
            <a:endParaRPr lang="it-IT" sz="1400" dirty="0">
              <a:latin typeface="Century" panose="02040604050505020304" pitchFamily="18" charset="0"/>
            </a:endParaRP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35B59836-6DCB-4B6E-A86A-E5817E986D2E}"/>
              </a:ext>
            </a:extLst>
          </p:cNvPr>
          <p:cNvCxnSpPr/>
          <p:nvPr/>
        </p:nvCxnSpPr>
        <p:spPr>
          <a:xfrm>
            <a:off x="7317949" y="3942711"/>
            <a:ext cx="0" cy="517358"/>
          </a:xfrm>
          <a:prstGeom prst="straightConnector1">
            <a:avLst/>
          </a:prstGeom>
          <a:ln w="19050">
            <a:solidFill>
              <a:srgbClr val="8975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7865EEE-AE57-C974-14CC-31B60EEB2FF7}"/>
              </a:ext>
            </a:extLst>
          </p:cNvPr>
          <p:cNvSpPr txBox="1"/>
          <p:nvPr/>
        </p:nvSpPr>
        <p:spPr>
          <a:xfrm>
            <a:off x="0" y="5108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89753F"/>
                </a:solidFill>
                <a:latin typeface="Century" panose="02040604050505020304" pitchFamily="18" charset="0"/>
              </a:rPr>
              <a:t>Predittori</a:t>
            </a:r>
            <a:r>
              <a:rPr lang="it-IT" sz="2400" b="1" dirty="0">
                <a:solidFill>
                  <a:srgbClr val="89753F"/>
                </a:solidFill>
                <a:latin typeface="Century" panose="02040604050505020304" pitchFamily="18" charset="0"/>
              </a:rPr>
              <a:t> Psicologici di Scarsa Adesione </a:t>
            </a:r>
            <a:r>
              <a:rPr lang="it-IT" sz="2400" b="1" dirty="0" err="1">
                <a:solidFill>
                  <a:srgbClr val="89753F"/>
                </a:solidFill>
                <a:latin typeface="Century" panose="02040604050505020304" pitchFamily="18" charset="0"/>
              </a:rPr>
              <a:t>Pre</a:t>
            </a:r>
            <a:r>
              <a:rPr lang="it-IT" sz="2400" b="1" dirty="0">
                <a:solidFill>
                  <a:srgbClr val="89753F"/>
                </a:solidFill>
                <a:latin typeface="Century" panose="02040604050505020304" pitchFamily="18" charset="0"/>
              </a:rPr>
              <a:t>-Operatoria</a:t>
            </a:r>
            <a:endParaRPr lang="it-IT" sz="2400" b="1" i="1" dirty="0">
              <a:solidFill>
                <a:srgbClr val="89753F"/>
              </a:solidFill>
              <a:latin typeface="Century" panose="020406040505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14180B5-9127-59DB-56AD-28B6DBE5CF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18" b="70000"/>
          <a:stretch/>
        </p:blipFill>
        <p:spPr>
          <a:xfrm>
            <a:off x="55755" y="646774"/>
            <a:ext cx="3361991" cy="1083534"/>
          </a:xfrm>
          <a:prstGeom prst="rect">
            <a:avLst/>
          </a:prstGeom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DA09A22-D441-E8B2-E886-22C44CF73F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r="6516" b="74321"/>
          <a:stretch/>
        </p:blipFill>
        <p:spPr>
          <a:xfrm>
            <a:off x="8125080" y="536279"/>
            <a:ext cx="3572547" cy="124791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E16C258-C6D2-918C-7D44-CA2A0ABEDB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t="4228" r="7125" b="71707"/>
          <a:stretch/>
        </p:blipFill>
        <p:spPr>
          <a:xfrm>
            <a:off x="4066922" y="568712"/>
            <a:ext cx="3465624" cy="121548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84632E1-6657-63EB-84C4-3D1D8205C090}"/>
              </a:ext>
            </a:extLst>
          </p:cNvPr>
          <p:cNvSpPr txBox="1"/>
          <p:nvPr/>
        </p:nvSpPr>
        <p:spPr>
          <a:xfrm>
            <a:off x="1527718" y="69137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206847"/>
                </a:solidFill>
                <a:latin typeface="Century" panose="02040604050505020304" pitchFamily="18" charset="0"/>
              </a:rPr>
              <a:t>2019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55A97B1-DA2C-0D4B-06CF-8B6A38CD771B}"/>
              </a:ext>
            </a:extLst>
          </p:cNvPr>
          <p:cNvSpPr txBox="1"/>
          <p:nvPr/>
        </p:nvSpPr>
        <p:spPr>
          <a:xfrm>
            <a:off x="6224039" y="855300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206847"/>
                </a:solidFill>
                <a:latin typeface="Century" panose="02040604050505020304" pitchFamily="18" charset="0"/>
              </a:rPr>
              <a:t>2021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0C8C46D-9B76-985C-5848-6B291AE7A4ED}"/>
              </a:ext>
            </a:extLst>
          </p:cNvPr>
          <p:cNvSpPr txBox="1"/>
          <p:nvPr/>
        </p:nvSpPr>
        <p:spPr>
          <a:xfrm>
            <a:off x="9210907" y="82965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206847"/>
                </a:solidFill>
                <a:latin typeface="Century" panose="02040604050505020304" pitchFamily="18" charset="0"/>
              </a:rPr>
              <a:t>2024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90DBEE3-48B8-3A1B-8FBE-C50F2824BB6C}"/>
              </a:ext>
            </a:extLst>
          </p:cNvPr>
          <p:cNvSpPr txBox="1"/>
          <p:nvPr/>
        </p:nvSpPr>
        <p:spPr>
          <a:xfrm>
            <a:off x="55755" y="2255602"/>
            <a:ext cx="4330492" cy="2700739"/>
          </a:xfrm>
          <a:prstGeom prst="rect">
            <a:avLst/>
          </a:prstGeom>
          <a:noFill/>
          <a:ln w="19050">
            <a:solidFill>
              <a:srgbClr val="6E2E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7030A0"/>
                </a:solidFill>
                <a:effectLst/>
                <a:latin typeface="Century" panose="02040604050505020304" pitchFamily="18" charset="0"/>
              </a:rPr>
              <a:t>A </a:t>
            </a:r>
          </a:p>
          <a:p>
            <a:pPr algn="ctr"/>
            <a:r>
              <a:rPr lang="it-IT" sz="1600" dirty="0">
                <a:solidFill>
                  <a:srgbClr val="7030A0"/>
                </a:solidFill>
                <a:effectLst/>
                <a:latin typeface="Century" panose="02040604050505020304" pitchFamily="18" charset="0"/>
              </a:rPr>
              <a:t>Salute </a:t>
            </a:r>
            <a:r>
              <a:rPr lang="it-IT" sz="1600" dirty="0">
                <a:solidFill>
                  <a:srgbClr val="7030A0"/>
                </a:solidFill>
                <a:latin typeface="Century" panose="02040604050505020304" pitchFamily="18" charset="0"/>
              </a:rPr>
              <a:t>M</a:t>
            </a:r>
            <a:r>
              <a:rPr lang="it-IT" sz="1600" dirty="0">
                <a:solidFill>
                  <a:srgbClr val="7030A0"/>
                </a:solidFill>
                <a:effectLst/>
                <a:latin typeface="Century" panose="02040604050505020304" pitchFamily="18" charset="0"/>
              </a:rPr>
              <a:t>entale </a:t>
            </a:r>
          </a:p>
          <a:p>
            <a:endParaRPr lang="it-IT" sz="1200" dirty="0">
              <a:solidFill>
                <a:srgbClr val="3C4043"/>
              </a:solidFill>
              <a:effectLst/>
              <a:latin typeface="Century" panose="02040604050505020304" pitchFamily="18" charset="0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100" dirty="0">
                <a:solidFill>
                  <a:srgbClr val="3C4043"/>
                </a:solidFill>
                <a:latin typeface="Century" panose="02040604050505020304" pitchFamily="18" charset="0"/>
              </a:rPr>
              <a:t>E</a:t>
            </a:r>
            <a:r>
              <a:rPr lang="it-IT" sz="1100" dirty="0">
                <a:solidFill>
                  <a:srgbClr val="3C4043"/>
                </a:solidFill>
                <a:effectLst/>
                <a:latin typeface="Century" panose="02040604050505020304" pitchFamily="18" charset="0"/>
              </a:rPr>
              <a:t>sperienza preoperatoria di </a:t>
            </a:r>
            <a:r>
              <a:rPr lang="it-IT" sz="1100" dirty="0">
                <a:solidFill>
                  <a:srgbClr val="6E2E9D"/>
                </a:solidFill>
                <a:effectLst/>
                <a:latin typeface="Century" panose="02040604050505020304" pitchFamily="18" charset="0"/>
              </a:rPr>
              <a:t>vissuti</a:t>
            </a:r>
            <a:r>
              <a:rPr lang="it-IT" sz="1100" dirty="0">
                <a:solidFill>
                  <a:srgbClr val="3C4043"/>
                </a:solidFill>
                <a:effectLst/>
                <a:latin typeface="Century" panose="02040604050505020304" pitchFamily="18" charset="0"/>
              </a:rPr>
              <a:t> e/o eventi di vita negativi</a:t>
            </a:r>
            <a:endParaRPr lang="it-IT" sz="1100" i="1" dirty="0">
              <a:solidFill>
                <a:srgbClr val="3C4043"/>
              </a:solidFill>
              <a:latin typeface="Century" panose="02040604050505020304" pitchFamily="18" charset="0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100" dirty="0">
                <a:solidFill>
                  <a:srgbClr val="3C4043"/>
                </a:solidFill>
                <a:latin typeface="Century" panose="02040604050505020304" pitchFamily="18" charset="0"/>
              </a:rPr>
              <a:t>S</a:t>
            </a:r>
            <a:r>
              <a:rPr lang="it-IT" sz="1100" dirty="0">
                <a:solidFill>
                  <a:srgbClr val="3C4043"/>
                </a:solidFill>
                <a:effectLst/>
                <a:latin typeface="Century" panose="02040604050505020304" pitchFamily="18" charset="0"/>
              </a:rPr>
              <a:t>tabilità Psichiatrica (sintomi/disturbi non stabilizzati)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100" dirty="0">
                <a:latin typeface="Century" panose="02040604050505020304" pitchFamily="18" charset="0"/>
              </a:rPr>
              <a:t>Grado di Adesione agli </a:t>
            </a:r>
            <a:r>
              <a:rPr lang="it-IT" sz="1100" dirty="0">
                <a:solidFill>
                  <a:srgbClr val="3C4043"/>
                </a:solidFill>
                <a:effectLst/>
                <a:latin typeface="Century" panose="02040604050505020304" pitchFamily="18" charset="0"/>
              </a:rPr>
              <a:t>appuntamenti </a:t>
            </a:r>
            <a:r>
              <a:rPr lang="it-IT" sz="1100" dirty="0" err="1">
                <a:solidFill>
                  <a:srgbClr val="3C4043"/>
                </a:solidFill>
                <a:effectLst/>
                <a:latin typeface="Century" panose="02040604050505020304" pitchFamily="18" charset="0"/>
              </a:rPr>
              <a:t>pre</a:t>
            </a:r>
            <a:r>
              <a:rPr lang="it-IT" sz="1100" dirty="0">
                <a:solidFill>
                  <a:srgbClr val="3C4043"/>
                </a:solidFill>
                <a:effectLst/>
                <a:latin typeface="Century" panose="02040604050505020304" pitchFamily="18" charset="0"/>
              </a:rPr>
              <a:t>-operatori medici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100" dirty="0">
                <a:latin typeface="Century" panose="02040604050505020304" pitchFamily="18" charset="0"/>
              </a:rPr>
              <a:t>Grado di Adesione</a:t>
            </a:r>
            <a:r>
              <a:rPr lang="it-IT" sz="1100" dirty="0">
                <a:solidFill>
                  <a:srgbClr val="3C4043"/>
                </a:solidFill>
                <a:latin typeface="Century" panose="02040604050505020304" pitchFamily="18" charset="0"/>
              </a:rPr>
              <a:t> alle prescrizioni del Team Multidisciplinare</a:t>
            </a:r>
            <a:endParaRPr lang="it-IT" sz="1100" dirty="0">
              <a:solidFill>
                <a:srgbClr val="3C4043"/>
              </a:solidFill>
              <a:effectLst/>
              <a:latin typeface="Century" panose="02040604050505020304" pitchFamily="18" charset="0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100" dirty="0">
                <a:solidFill>
                  <a:srgbClr val="3C4043"/>
                </a:solidFill>
                <a:latin typeface="Century" panose="02040604050505020304" pitchFamily="18" charset="0"/>
              </a:rPr>
              <a:t>Eccessivo consumo di alcolici e Sigarette</a:t>
            </a:r>
            <a:endParaRPr lang="it-IT" sz="1100" dirty="0">
              <a:solidFill>
                <a:srgbClr val="3C4043"/>
              </a:solidFill>
              <a:effectLst/>
              <a:latin typeface="Century" panose="02040604050505020304" pitchFamily="18" charset="0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100" dirty="0">
                <a:latin typeface="Century" panose="02040604050505020304" pitchFamily="18" charset="0"/>
              </a:rPr>
              <a:t>Aspetti psicosociali ed economici ed eventi di vita</a:t>
            </a:r>
          </a:p>
          <a:p>
            <a:endParaRPr lang="it-IT" sz="1200" dirty="0">
              <a:solidFill>
                <a:srgbClr val="3C4043"/>
              </a:solidFill>
              <a:effectLst/>
              <a:latin typeface="Century" panose="020406040505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CF545B2-8F3E-B13F-9B98-0AFE3DF62977}"/>
              </a:ext>
            </a:extLst>
          </p:cNvPr>
          <p:cNvSpPr txBox="1"/>
          <p:nvPr/>
        </p:nvSpPr>
        <p:spPr>
          <a:xfrm>
            <a:off x="8592913" y="2239491"/>
            <a:ext cx="3276344" cy="2254463"/>
          </a:xfrm>
          <a:prstGeom prst="rect">
            <a:avLst/>
          </a:prstGeom>
          <a:noFill/>
          <a:ln w="19050">
            <a:solidFill>
              <a:srgbClr val="6E2E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6E2E9D"/>
                </a:solidFill>
                <a:latin typeface="Century" panose="02040604050505020304" pitchFamily="18" charset="0"/>
              </a:rPr>
              <a:t>C</a:t>
            </a:r>
          </a:p>
          <a:p>
            <a:pPr algn="ctr"/>
            <a:r>
              <a:rPr lang="it-IT" sz="1600" dirty="0">
                <a:solidFill>
                  <a:srgbClr val="6E2E9D"/>
                </a:solidFill>
                <a:latin typeface="Century" panose="02040604050505020304" pitchFamily="18" charset="0"/>
              </a:rPr>
              <a:t>Fattori Comportamentali</a:t>
            </a:r>
          </a:p>
          <a:p>
            <a:endParaRPr lang="it-IT" sz="1400" i="1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100" dirty="0">
                <a:solidFill>
                  <a:srgbClr val="000000"/>
                </a:solidFill>
                <a:latin typeface="Century" panose="02040604050505020304" pitchFamily="18" charset="0"/>
              </a:rPr>
              <a:t>Comportamenti Alimentari Disfunzionali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100" dirty="0">
                <a:solidFill>
                  <a:srgbClr val="000000"/>
                </a:solidFill>
                <a:latin typeface="Century" panose="02040604050505020304" pitchFamily="18" charset="0"/>
              </a:rPr>
              <a:t>Bisogno di eccessiva pienezza gastrica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100" dirty="0">
                <a:solidFill>
                  <a:srgbClr val="000000"/>
                </a:solidFill>
                <a:latin typeface="Century" panose="02040604050505020304" pitchFamily="18" charset="0"/>
              </a:rPr>
              <a:t>Scelte alimentati scorrette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100" dirty="0">
                <a:solidFill>
                  <a:srgbClr val="000000"/>
                </a:solidFill>
                <a:latin typeface="Century" panose="02040604050505020304" pitchFamily="18" charset="0"/>
              </a:rPr>
              <a:t>Scarsa-nulla Masticazione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100" dirty="0">
                <a:solidFill>
                  <a:srgbClr val="000000"/>
                </a:solidFill>
                <a:latin typeface="Century" panose="02040604050505020304" pitchFamily="18" charset="0"/>
              </a:rPr>
              <a:t>Facilità al vomito</a:t>
            </a:r>
          </a:p>
          <a:p>
            <a:pPr marL="285750" indent="-285750">
              <a:buFontTx/>
              <a:buChar char="-"/>
            </a:pPr>
            <a:endParaRPr lang="it-IT" sz="1400" dirty="0">
              <a:solidFill>
                <a:srgbClr val="0037A5"/>
              </a:solidFill>
              <a:latin typeface="Century" panose="02040604050505020304" pitchFamily="18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A78FC2D-35BA-EBB2-30DF-8F02883CBE53}"/>
              </a:ext>
            </a:extLst>
          </p:cNvPr>
          <p:cNvSpPr txBox="1"/>
          <p:nvPr/>
        </p:nvSpPr>
        <p:spPr>
          <a:xfrm>
            <a:off x="4594670" y="2255602"/>
            <a:ext cx="3789820" cy="2259849"/>
          </a:xfrm>
          <a:prstGeom prst="rect">
            <a:avLst/>
          </a:prstGeom>
          <a:noFill/>
          <a:ln w="19050">
            <a:solidFill>
              <a:srgbClr val="6E2E9D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solidFill>
                  <a:srgbClr val="6E2E9D"/>
                </a:solidFill>
                <a:latin typeface="Century" panose="02040604050505020304" pitchFamily="18" charset="0"/>
              </a:rPr>
              <a:t>B</a:t>
            </a:r>
          </a:p>
          <a:p>
            <a:pPr algn="ctr"/>
            <a:r>
              <a:rPr lang="it-IT" sz="1600" dirty="0">
                <a:solidFill>
                  <a:srgbClr val="6E2E9D"/>
                </a:solidFill>
                <a:latin typeface="Century" panose="02040604050505020304" pitchFamily="18" charset="0"/>
              </a:rPr>
              <a:t>Fattori Cognitivi</a:t>
            </a:r>
          </a:p>
          <a:p>
            <a:endParaRPr lang="it-IT" sz="140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100" dirty="0">
                <a:solidFill>
                  <a:srgbClr val="000000"/>
                </a:solidFill>
                <a:latin typeface="Century" panose="02040604050505020304" pitchFamily="18" charset="0"/>
              </a:rPr>
              <a:t>Aspettative e  Consapevolezza  verso la scelta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100" dirty="0">
                <a:solidFill>
                  <a:srgbClr val="000000"/>
                </a:solidFill>
                <a:latin typeface="Century" panose="02040604050505020304" pitchFamily="18" charset="0"/>
              </a:rPr>
              <a:t>Credenze, Convinzioni e Stereotipi verso l’intervento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100" dirty="0">
                <a:solidFill>
                  <a:srgbClr val="000000"/>
                </a:solidFill>
                <a:latin typeface="Century" panose="02040604050505020304" pitchFamily="18" charset="0"/>
              </a:rPr>
              <a:t>Scarsa capacità di automonitoraggio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100" dirty="0">
                <a:solidFill>
                  <a:srgbClr val="000000"/>
                </a:solidFill>
                <a:latin typeface="Century" panose="02040604050505020304" pitchFamily="18" charset="0"/>
              </a:rPr>
              <a:t>Scarsa capacità di gestione dello Stress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100" dirty="0">
                <a:solidFill>
                  <a:srgbClr val="000000"/>
                </a:solidFill>
                <a:latin typeface="Century" panose="02040604050505020304" pitchFamily="18" charset="0"/>
              </a:rPr>
              <a:t>Scarsa Capacità Decisionale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100" dirty="0" err="1">
                <a:solidFill>
                  <a:srgbClr val="000000"/>
                </a:solidFill>
                <a:latin typeface="Century" panose="02040604050505020304" pitchFamily="18" charset="0"/>
              </a:rPr>
              <a:t>Autostigma</a:t>
            </a:r>
            <a:r>
              <a:rPr lang="it-IT" sz="1100" dirty="0">
                <a:solidFill>
                  <a:srgbClr val="000000"/>
                </a:solidFill>
                <a:latin typeface="Century" panose="02040604050505020304" pitchFamily="18" charset="0"/>
              </a:rPr>
              <a:t>= Scarsa Autoefficacia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4081DAAA-39B0-3052-B6A1-935448FEEA22}"/>
              </a:ext>
            </a:extLst>
          </p:cNvPr>
          <p:cNvSpPr/>
          <p:nvPr/>
        </p:nvSpPr>
        <p:spPr>
          <a:xfrm>
            <a:off x="8592913" y="2867377"/>
            <a:ext cx="3194755" cy="383823"/>
          </a:xfrm>
          <a:prstGeom prst="ellipse">
            <a:avLst/>
          </a:prstGeom>
          <a:noFill/>
          <a:ln>
            <a:solidFill>
              <a:srgbClr val="897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7BC7EA9-5D09-C8B1-77BE-738ACA5E3C62}"/>
              </a:ext>
            </a:extLst>
          </p:cNvPr>
          <p:cNvSpPr txBox="1"/>
          <p:nvPr/>
        </p:nvSpPr>
        <p:spPr>
          <a:xfrm>
            <a:off x="162831" y="5531556"/>
            <a:ext cx="11827419" cy="646331"/>
          </a:xfrm>
          <a:prstGeom prst="rect">
            <a:avLst/>
          </a:prstGeom>
          <a:noFill/>
          <a:ln w="28575">
            <a:solidFill>
              <a:srgbClr val="A48C4C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entury" panose="02040604050505020304" pitchFamily="18" charset="0"/>
              </a:rPr>
              <a:t>I pazienti riferiscono una consapevolezza dell’impatto dei fattori psicologici sulla loro capacità di seguire</a:t>
            </a:r>
          </a:p>
          <a:p>
            <a:r>
              <a:rPr lang="it-IT" dirty="0">
                <a:latin typeface="Century" panose="02040604050505020304" pitchFamily="18" charset="0"/>
              </a:rPr>
              <a:t>istruzioni operative e considerano l’assistenza psicologica essenziale per il successo del trattamento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31F42B16-C562-7435-3C4F-87BCAC6C449E}"/>
              </a:ext>
            </a:extLst>
          </p:cNvPr>
          <p:cNvSpPr/>
          <p:nvPr/>
        </p:nvSpPr>
        <p:spPr>
          <a:xfrm>
            <a:off x="162831" y="3145100"/>
            <a:ext cx="4072283" cy="369332"/>
          </a:xfrm>
          <a:prstGeom prst="ellipse">
            <a:avLst/>
          </a:prstGeom>
          <a:noFill/>
          <a:ln>
            <a:solidFill>
              <a:srgbClr val="897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D51E1ED-8C70-0806-C2B6-CAE3FE9C8942}"/>
              </a:ext>
            </a:extLst>
          </p:cNvPr>
          <p:cNvSpPr txBox="1"/>
          <p:nvPr/>
        </p:nvSpPr>
        <p:spPr>
          <a:xfrm>
            <a:off x="0" y="6400798"/>
            <a:ext cx="12192000" cy="461665"/>
          </a:xfrm>
          <a:prstGeom prst="rect">
            <a:avLst/>
          </a:prstGeom>
          <a:solidFill>
            <a:srgbClr val="E98B0D"/>
          </a:solidFill>
          <a:ln>
            <a:solidFill>
              <a:srgbClr val="E98B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F3E068"/>
                </a:solidFill>
                <a:latin typeface="Century" panose="02040604050505020304" pitchFamily="18" charset="0"/>
              </a:rPr>
              <a:t>Dr.ssa Emanuela Paone</a:t>
            </a:r>
          </a:p>
          <a:p>
            <a:pPr algn="ctr"/>
            <a:r>
              <a:rPr lang="it-IT" sz="1200" i="1" dirty="0">
                <a:solidFill>
                  <a:srgbClr val="F3E068"/>
                </a:solidFill>
                <a:latin typeface="Century" panose="02040604050505020304" pitchFamily="18" charset="0"/>
              </a:rPr>
              <a:t>24.Maggio.2025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EA1BD1A-330D-D6B6-5687-97283FAD52AD}"/>
              </a:ext>
            </a:extLst>
          </p:cNvPr>
          <p:cNvSpPr txBox="1"/>
          <p:nvPr/>
        </p:nvSpPr>
        <p:spPr>
          <a:xfrm>
            <a:off x="125476" y="640484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3E068"/>
                </a:solidFill>
              </a:rPr>
              <a:t>2/8</a:t>
            </a:r>
          </a:p>
        </p:txBody>
      </p:sp>
    </p:spTree>
    <p:extLst>
      <p:ext uri="{BB962C8B-B14F-4D97-AF65-F5344CB8AC3E}">
        <p14:creationId xmlns:p14="http://schemas.microsoft.com/office/powerpoint/2010/main" val="276926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 animBg="1"/>
      <p:bldP spid="24" grpId="0" animBg="1"/>
      <p:bldP spid="25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DD93D4E-B893-C5FC-7604-81E0EA84826A}"/>
              </a:ext>
            </a:extLst>
          </p:cNvPr>
          <p:cNvSpPr txBox="1"/>
          <p:nvPr/>
        </p:nvSpPr>
        <p:spPr>
          <a:xfrm>
            <a:off x="0" y="6388775"/>
            <a:ext cx="12192000" cy="461665"/>
          </a:xfrm>
          <a:prstGeom prst="rect">
            <a:avLst/>
          </a:prstGeom>
          <a:solidFill>
            <a:srgbClr val="E98B0D"/>
          </a:solidFill>
          <a:ln>
            <a:solidFill>
              <a:srgbClr val="E98B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F3E068"/>
                </a:solidFill>
                <a:latin typeface="Century" panose="02040604050505020304" pitchFamily="18" charset="0"/>
              </a:rPr>
              <a:t>Dr.ssa Emanuela Paone</a:t>
            </a:r>
          </a:p>
          <a:p>
            <a:pPr algn="ctr"/>
            <a:r>
              <a:rPr lang="it-IT" sz="1200" i="1" dirty="0">
                <a:solidFill>
                  <a:srgbClr val="F3E068"/>
                </a:solidFill>
                <a:latin typeface="Century" panose="02040604050505020304" pitchFamily="18" charset="0"/>
              </a:rPr>
              <a:t>24.Maggio.2025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C2F8EA2-C208-0FF2-EEFC-8C2840EB7AA0}"/>
              </a:ext>
            </a:extLst>
          </p:cNvPr>
          <p:cNvSpPr txBox="1"/>
          <p:nvPr/>
        </p:nvSpPr>
        <p:spPr>
          <a:xfrm>
            <a:off x="0" y="836426"/>
            <a:ext cx="1672671" cy="13785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cxnSp>
        <p:nvCxnSpPr>
          <p:cNvPr id="48" name="Connettore 1 47"/>
          <p:cNvCxnSpPr/>
          <p:nvPr/>
        </p:nvCxnSpPr>
        <p:spPr>
          <a:xfrm flipH="1">
            <a:off x="6945175" y="5075849"/>
            <a:ext cx="11113" cy="828675"/>
          </a:xfrm>
          <a:prstGeom prst="line">
            <a:avLst/>
          </a:prstGeom>
          <a:ln w="952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>
            <a:off x="7886546" y="5701797"/>
            <a:ext cx="3187700" cy="0"/>
          </a:xfrm>
          <a:prstGeom prst="line">
            <a:avLst/>
          </a:prstGeom>
          <a:ln w="952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7897697" y="5066835"/>
            <a:ext cx="0" cy="646113"/>
          </a:xfrm>
          <a:prstGeom prst="line">
            <a:avLst/>
          </a:prstGeom>
          <a:ln w="952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>
            <a:cxnSpLocks/>
          </p:cNvCxnSpPr>
          <p:nvPr/>
        </p:nvCxnSpPr>
        <p:spPr>
          <a:xfrm>
            <a:off x="3791650" y="4743371"/>
            <a:ext cx="1527923" cy="0"/>
          </a:xfrm>
          <a:prstGeom prst="line">
            <a:avLst/>
          </a:prstGeom>
          <a:ln w="952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cxnSpLocks/>
          </p:cNvCxnSpPr>
          <p:nvPr/>
        </p:nvCxnSpPr>
        <p:spPr>
          <a:xfrm>
            <a:off x="4144730" y="3113760"/>
            <a:ext cx="0" cy="450203"/>
          </a:xfrm>
          <a:prstGeom prst="line">
            <a:avLst/>
          </a:prstGeom>
          <a:ln w="952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cxnSpLocks/>
          </p:cNvCxnSpPr>
          <p:nvPr/>
        </p:nvCxnSpPr>
        <p:spPr>
          <a:xfrm>
            <a:off x="3741895" y="2829493"/>
            <a:ext cx="2819400" cy="0"/>
          </a:xfrm>
          <a:prstGeom prst="line">
            <a:avLst/>
          </a:prstGeom>
          <a:ln w="952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3753927" y="2295282"/>
            <a:ext cx="0" cy="523875"/>
          </a:xfrm>
          <a:prstGeom prst="line">
            <a:avLst/>
          </a:prstGeom>
          <a:ln w="952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2395384" y="1869877"/>
            <a:ext cx="3000375" cy="0"/>
          </a:xfrm>
          <a:prstGeom prst="line">
            <a:avLst/>
          </a:prstGeom>
          <a:ln w="952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2373310" y="900140"/>
            <a:ext cx="0" cy="954088"/>
          </a:xfrm>
          <a:prstGeom prst="line">
            <a:avLst/>
          </a:prstGeom>
          <a:ln w="952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>
            <a:spLocks noChangeArrowheads="1"/>
          </p:cNvSpPr>
          <p:nvPr/>
        </p:nvSpPr>
        <p:spPr bwMode="auto">
          <a:xfrm>
            <a:off x="438358" y="1817914"/>
            <a:ext cx="228591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dirty="0">
                <a:solidFill>
                  <a:srgbClr val="800000"/>
                </a:solidFill>
                <a:latin typeface="Century" charset="0"/>
                <a:cs typeface="Century" charset="0"/>
              </a:rPr>
              <a:t>Limitazioni nelle</a:t>
            </a:r>
          </a:p>
          <a:p>
            <a:pPr eaLnBrk="1" hangingPunct="1"/>
            <a:r>
              <a:rPr lang="it-IT" sz="1600" dirty="0">
                <a:solidFill>
                  <a:srgbClr val="800000"/>
                </a:solidFill>
                <a:latin typeface="Century" charset="0"/>
                <a:cs typeface="Century" charset="0"/>
              </a:rPr>
              <a:t>Assunzioni  di  Cibo</a:t>
            </a:r>
          </a:p>
          <a:p>
            <a:pPr eaLnBrk="1" hangingPunct="1"/>
            <a:r>
              <a:rPr lang="it-IT" sz="1000" dirty="0">
                <a:latin typeface="Century" charset="0"/>
                <a:cs typeface="Century" charset="0"/>
              </a:rPr>
              <a:t>- Diete ipocaloriche, </a:t>
            </a:r>
          </a:p>
          <a:p>
            <a:pPr eaLnBrk="1" hangingPunct="1"/>
            <a:r>
              <a:rPr lang="it-IT" sz="1000" dirty="0">
                <a:latin typeface="Century" charset="0"/>
                <a:cs typeface="Century" charset="0"/>
              </a:rPr>
              <a:t>- Vegani, Vegetariani, Fruttariani</a:t>
            </a:r>
          </a:p>
          <a:p>
            <a:pPr eaLnBrk="1" hangingPunct="1"/>
            <a:r>
              <a:rPr lang="it-IT" sz="1000" dirty="0">
                <a:latin typeface="Century" charset="0"/>
                <a:cs typeface="Century" charset="0"/>
              </a:rPr>
              <a:t>- Errate scelte alimentari</a:t>
            </a: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2340309" y="896250"/>
            <a:ext cx="30315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dirty="0">
                <a:solidFill>
                  <a:srgbClr val="800000"/>
                </a:solidFill>
                <a:latin typeface="Century" charset="0"/>
                <a:cs typeface="Century" charset="0"/>
              </a:rPr>
              <a:t>Alterazioni Ritmi Alimentari</a:t>
            </a:r>
          </a:p>
          <a:p>
            <a:pPr eaLnBrk="1" hangingPunct="1"/>
            <a:r>
              <a:rPr lang="it-IT" sz="1000" dirty="0">
                <a:latin typeface="Century" charset="0"/>
                <a:cs typeface="Century" charset="0"/>
              </a:rPr>
              <a:t>- Riduzione numero dei pasti</a:t>
            </a:r>
          </a:p>
          <a:p>
            <a:pPr eaLnBrk="1" hangingPunct="1"/>
            <a:r>
              <a:rPr lang="it-IT" sz="1000" dirty="0">
                <a:latin typeface="Century" charset="0"/>
                <a:cs typeface="Century" charset="0"/>
              </a:rPr>
              <a:t>- </a:t>
            </a:r>
            <a:r>
              <a:rPr lang="it-IT" sz="1000" dirty="0" err="1">
                <a:latin typeface="Century" charset="0"/>
                <a:cs typeface="Century" charset="0"/>
              </a:rPr>
              <a:t>Riduz</a:t>
            </a:r>
            <a:r>
              <a:rPr lang="it-IT" sz="1000" dirty="0">
                <a:latin typeface="Century" charset="0"/>
                <a:cs typeface="Century" charset="0"/>
              </a:rPr>
              <a:t>. del tempo dedicato al pasto</a:t>
            </a:r>
          </a:p>
          <a:p>
            <a:pPr eaLnBrk="1" hangingPunct="1"/>
            <a:r>
              <a:rPr lang="it-IT" sz="1000" dirty="0">
                <a:latin typeface="Century" charset="0"/>
                <a:cs typeface="Century" charset="0"/>
              </a:rPr>
              <a:t>- </a:t>
            </a:r>
            <a:r>
              <a:rPr lang="it-IT" sz="1000" dirty="0" err="1">
                <a:latin typeface="Century" charset="0"/>
                <a:cs typeface="Century" charset="0"/>
              </a:rPr>
              <a:t>Riduz</a:t>
            </a:r>
            <a:r>
              <a:rPr lang="it-IT" sz="1000" dirty="0">
                <a:latin typeface="Century" charset="0"/>
                <a:cs typeface="Century" charset="0"/>
              </a:rPr>
              <a:t>. della quantità di cibo previsti dal pasto </a:t>
            </a:r>
          </a:p>
          <a:p>
            <a:pPr eaLnBrk="1" hangingPunct="1"/>
            <a:r>
              <a:rPr lang="it-IT" sz="1000" dirty="0">
                <a:latin typeface="Century" charset="0"/>
                <a:cs typeface="Century" charset="0"/>
              </a:rPr>
              <a:t>- Stili di vita socio-lavorativa</a:t>
            </a:r>
          </a:p>
        </p:txBody>
      </p:sp>
      <p:sp>
        <p:nvSpPr>
          <p:cNvPr id="22540" name="CasellaDiTesto 1"/>
          <p:cNvSpPr txBox="1">
            <a:spLocks noChangeArrowheads="1"/>
          </p:cNvSpPr>
          <p:nvPr/>
        </p:nvSpPr>
        <p:spPr bwMode="auto">
          <a:xfrm>
            <a:off x="6850063" y="31623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22541" name="CasellaDiTesto 2"/>
          <p:cNvSpPr txBox="1">
            <a:spLocks noChangeArrowheads="1"/>
          </p:cNvSpPr>
          <p:nvPr/>
        </p:nvSpPr>
        <p:spPr bwMode="auto">
          <a:xfrm>
            <a:off x="1524000" y="9617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800" b="1" dirty="0">
                <a:solidFill>
                  <a:srgbClr val="800000"/>
                </a:solidFill>
                <a:latin typeface="Century" charset="0"/>
                <a:cs typeface="Century" charset="0"/>
              </a:rPr>
              <a:t>Comportamenti Alimentari Disfunzionali</a:t>
            </a:r>
          </a:p>
        </p:txBody>
      </p:sp>
      <p:cxnSp>
        <p:nvCxnSpPr>
          <p:cNvPr id="8" name="Connettore 2 7"/>
          <p:cNvCxnSpPr>
            <a:cxnSpLocks/>
          </p:cNvCxnSpPr>
          <p:nvPr/>
        </p:nvCxnSpPr>
        <p:spPr>
          <a:xfrm>
            <a:off x="1682837" y="1387046"/>
            <a:ext cx="6724564" cy="4689904"/>
          </a:xfrm>
          <a:prstGeom prst="straightConnector1">
            <a:avLst/>
          </a:prstGeom>
          <a:ln w="38100" cmpd="sng"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137278" y="328426"/>
            <a:ext cx="1514475" cy="1016000"/>
          </a:xfrm>
          <a:prstGeom prst="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b="1" dirty="0">
                <a:solidFill>
                  <a:schemeClr val="accent5">
                    <a:lumMod val="75000"/>
                  </a:schemeClr>
                </a:solidFill>
                <a:latin typeface="Century" charset="0"/>
                <a:cs typeface="Century" charset="0"/>
              </a:rPr>
              <a:t>Pattern</a:t>
            </a:r>
          </a:p>
          <a:p>
            <a:pPr eaLnBrk="1" hangingPunct="1"/>
            <a:r>
              <a:rPr lang="it-IT" sz="2000" b="1" dirty="0">
                <a:solidFill>
                  <a:schemeClr val="accent5">
                    <a:lumMod val="75000"/>
                  </a:schemeClr>
                </a:solidFill>
                <a:latin typeface="Century" charset="0"/>
                <a:cs typeface="Century" charset="0"/>
              </a:rPr>
              <a:t>Alimentari</a:t>
            </a:r>
          </a:p>
          <a:p>
            <a:pPr eaLnBrk="1" hangingPunct="1"/>
            <a:r>
              <a:rPr lang="it-IT" sz="2000" b="1" dirty="0">
                <a:solidFill>
                  <a:schemeClr val="accent5">
                    <a:lumMod val="75000"/>
                  </a:schemeClr>
                </a:solidFill>
                <a:latin typeface="Century" charset="0"/>
                <a:cs typeface="Century" charset="0"/>
              </a:rPr>
              <a:t>Normali</a:t>
            </a:r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8501063" y="5892236"/>
            <a:ext cx="3618231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entury" charset="0"/>
                <a:cs typeface="Century" charset="0"/>
              </a:rPr>
              <a:t>Disturbi del Comportamento </a:t>
            </a:r>
          </a:p>
          <a:p>
            <a:pPr eaLnBrk="1" hangingPunct="1"/>
            <a:r>
              <a:rPr lang="it-IT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entury" charset="0"/>
                <a:cs typeface="Century" charset="0"/>
              </a:rPr>
              <a:t>Alimentare </a:t>
            </a:r>
            <a:r>
              <a:rPr lang="it-IT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entury" charset="0"/>
                <a:cs typeface="Century" charset="0"/>
              </a:rPr>
              <a:t>(DCA) </a:t>
            </a:r>
          </a:p>
          <a:p>
            <a:pPr eaLnBrk="1" hangingPunct="1"/>
            <a:r>
              <a:rPr lang="it-IT" sz="1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entury" charset="0"/>
                <a:cs typeface="Century" charset="0"/>
              </a:rPr>
              <a:t>AN, BN, BED, NES, EDNOS</a:t>
            </a:r>
          </a:p>
        </p:txBody>
      </p:sp>
      <p:sp>
        <p:nvSpPr>
          <p:cNvPr id="36" name="CasellaDiTesto 35"/>
          <p:cNvSpPr txBox="1">
            <a:spLocks noChangeArrowheads="1"/>
          </p:cNvSpPr>
          <p:nvPr/>
        </p:nvSpPr>
        <p:spPr bwMode="auto">
          <a:xfrm>
            <a:off x="3767254" y="2326717"/>
            <a:ext cx="280878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dirty="0" err="1">
                <a:solidFill>
                  <a:srgbClr val="800000"/>
                </a:solidFill>
                <a:latin typeface="Century" charset="0"/>
                <a:cs typeface="Century" charset="0"/>
              </a:rPr>
              <a:t>Iperfagia</a:t>
            </a:r>
            <a:r>
              <a:rPr lang="it-IT" sz="1600" dirty="0">
                <a:solidFill>
                  <a:srgbClr val="800000"/>
                </a:solidFill>
                <a:latin typeface="Century" charset="0"/>
                <a:cs typeface="Century" charset="0"/>
              </a:rPr>
              <a:t> Prandiale </a:t>
            </a:r>
            <a:r>
              <a:rPr lang="it-IT" sz="1200" i="1" dirty="0">
                <a:solidFill>
                  <a:srgbClr val="800000"/>
                </a:solidFill>
                <a:latin typeface="Century" charset="0"/>
                <a:cs typeface="Century" charset="0"/>
              </a:rPr>
              <a:t>(</a:t>
            </a:r>
            <a:r>
              <a:rPr lang="it-IT" sz="1200" b="1" i="1" dirty="0" err="1">
                <a:solidFill>
                  <a:srgbClr val="800000"/>
                </a:solidFill>
                <a:latin typeface="Century" charset="0"/>
                <a:cs typeface="Century" charset="0"/>
              </a:rPr>
              <a:t>Gorging</a:t>
            </a:r>
            <a:r>
              <a:rPr lang="it-IT" sz="1200" i="1" dirty="0">
                <a:solidFill>
                  <a:srgbClr val="800000"/>
                </a:solidFill>
                <a:latin typeface="Century" charset="0"/>
                <a:cs typeface="Century" charset="0"/>
              </a:rPr>
              <a:t>)</a:t>
            </a:r>
          </a:p>
          <a:p>
            <a:pPr eaLnBrk="1" hangingPunct="1"/>
            <a:r>
              <a:rPr lang="it-IT" sz="1000" dirty="0">
                <a:latin typeface="Century" charset="0"/>
                <a:cs typeface="Century" charset="0"/>
              </a:rPr>
              <a:t>- Mangiatore Sociale</a:t>
            </a:r>
          </a:p>
        </p:txBody>
      </p:sp>
      <p:sp>
        <p:nvSpPr>
          <p:cNvPr id="37" name="CasellaDiTesto 36"/>
          <p:cNvSpPr txBox="1">
            <a:spLocks noChangeArrowheads="1"/>
          </p:cNvSpPr>
          <p:nvPr/>
        </p:nvSpPr>
        <p:spPr bwMode="auto">
          <a:xfrm>
            <a:off x="3401913" y="3760915"/>
            <a:ext cx="202858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600" dirty="0">
                <a:solidFill>
                  <a:srgbClr val="800000"/>
                </a:solidFill>
                <a:latin typeface="Century" charset="0"/>
                <a:cs typeface="Century" charset="0"/>
              </a:rPr>
              <a:t>Grazing/</a:t>
            </a:r>
            <a:r>
              <a:rPr lang="it-IT" sz="1600" dirty="0" err="1">
                <a:solidFill>
                  <a:srgbClr val="800000"/>
                </a:solidFill>
                <a:latin typeface="Century" charset="0"/>
                <a:cs typeface="Century" charset="0"/>
              </a:rPr>
              <a:t>Nibbling</a:t>
            </a:r>
            <a:r>
              <a:rPr lang="it-IT" sz="1600" dirty="0">
                <a:solidFill>
                  <a:srgbClr val="800000"/>
                </a:solidFill>
                <a:latin typeface="Century" charset="0"/>
                <a:cs typeface="Century" charset="0"/>
              </a:rPr>
              <a:t> </a:t>
            </a:r>
            <a:r>
              <a:rPr lang="it-IT" sz="1100" i="1" dirty="0">
                <a:solidFill>
                  <a:srgbClr val="800000"/>
                </a:solidFill>
                <a:latin typeface="Century" charset="0"/>
                <a:cs typeface="Century" charset="0"/>
              </a:rPr>
              <a:t>(Spilluzzicare) </a:t>
            </a:r>
          </a:p>
          <a:p>
            <a:pPr marL="171450" indent="-171450" eaLnBrk="1" hangingPunct="1">
              <a:buFontTx/>
              <a:buChar char="-"/>
            </a:pPr>
            <a:r>
              <a:rPr lang="it-IT" sz="1000" dirty="0">
                <a:latin typeface="Century" charset="0"/>
                <a:cs typeface="Century" charset="0"/>
              </a:rPr>
              <a:t>Cibi e/</a:t>
            </a:r>
            <a:r>
              <a:rPr lang="it-IT" sz="1000" dirty="0" err="1">
                <a:latin typeface="Century" charset="0"/>
                <a:cs typeface="Century" charset="0"/>
              </a:rPr>
              <a:t>oBevande</a:t>
            </a:r>
            <a:endParaRPr lang="it-IT" sz="1000" dirty="0">
              <a:latin typeface="Century" charset="0"/>
              <a:cs typeface="Century" charset="0"/>
            </a:endParaRPr>
          </a:p>
          <a:p>
            <a:pPr marL="171450" indent="-171450" eaLnBrk="1" hangingPunct="1">
              <a:buFontTx/>
              <a:buChar char="-"/>
            </a:pPr>
            <a:r>
              <a:rPr lang="it-IT" sz="1000" dirty="0">
                <a:latin typeface="Century" charset="0"/>
                <a:cs typeface="Century" charset="0"/>
              </a:rPr>
              <a:t>Salato e/o Dolce</a:t>
            </a:r>
          </a:p>
          <a:p>
            <a:pPr marL="171450" indent="-171450" eaLnBrk="1" hangingPunct="1">
              <a:buFontTx/>
              <a:buChar char="-"/>
            </a:pPr>
            <a:r>
              <a:rPr lang="it-IT" sz="1000" dirty="0" err="1">
                <a:latin typeface="Century" charset="0"/>
                <a:cs typeface="Century" charset="0"/>
              </a:rPr>
              <a:t>Snacking</a:t>
            </a:r>
            <a:endParaRPr lang="it-IT" sz="1000" dirty="0">
              <a:latin typeface="Century" charset="0"/>
              <a:cs typeface="Century" charset="0"/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2222407" y="3191816"/>
            <a:ext cx="18662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dirty="0" err="1">
                <a:solidFill>
                  <a:srgbClr val="800000"/>
                </a:solidFill>
                <a:latin typeface="Century" charset="0"/>
                <a:cs typeface="Century" charset="0"/>
              </a:rPr>
              <a:t>Emotional</a:t>
            </a:r>
            <a:r>
              <a:rPr lang="it-IT" sz="1600" dirty="0">
                <a:solidFill>
                  <a:srgbClr val="800000"/>
                </a:solidFill>
                <a:latin typeface="Century" charset="0"/>
                <a:cs typeface="Century" charset="0"/>
              </a:rPr>
              <a:t> </a:t>
            </a:r>
            <a:r>
              <a:rPr lang="it-IT" sz="1600" dirty="0" err="1">
                <a:solidFill>
                  <a:srgbClr val="800000"/>
                </a:solidFill>
                <a:latin typeface="Century" charset="0"/>
                <a:cs typeface="Century" charset="0"/>
              </a:rPr>
              <a:t>Eating</a:t>
            </a:r>
            <a:endParaRPr lang="it-IT" sz="1600" dirty="0">
              <a:solidFill>
                <a:srgbClr val="800000"/>
              </a:solidFill>
              <a:latin typeface="Century" charset="0"/>
              <a:cs typeface="Century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939158" y="5247194"/>
            <a:ext cx="3049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dirty="0">
                <a:solidFill>
                  <a:srgbClr val="800000"/>
                </a:solidFill>
                <a:latin typeface="Century" charset="0"/>
                <a:cs typeface="Century" charset="0"/>
              </a:rPr>
              <a:t>Evitamento Selettivo dei Cibi</a:t>
            </a:r>
          </a:p>
          <a:p>
            <a:pPr eaLnBrk="1" hangingPunct="1"/>
            <a:r>
              <a:rPr lang="it-IT" sz="1000" dirty="0">
                <a:latin typeface="Century" charset="0"/>
                <a:cs typeface="Century" charset="0"/>
              </a:rPr>
              <a:t>- Rinuncia ad un cibo che piace</a:t>
            </a:r>
          </a:p>
          <a:p>
            <a:pPr eaLnBrk="1" hangingPunct="1"/>
            <a:r>
              <a:rPr lang="it-IT" sz="1000" dirty="0">
                <a:latin typeface="Century" charset="0"/>
                <a:cs typeface="Century" charset="0"/>
              </a:rPr>
              <a:t>- Disgusto o il rifiuto selettivo di alcuni cibi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7851775" y="5060405"/>
            <a:ext cx="3346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dirty="0">
                <a:solidFill>
                  <a:srgbClr val="800000"/>
                </a:solidFill>
                <a:latin typeface="Century" charset="0"/>
                <a:cs typeface="Century" charset="0"/>
              </a:rPr>
              <a:t>Restrizioni Alimentari Croniche</a:t>
            </a:r>
            <a:endParaRPr lang="it-IT" sz="1600" dirty="0">
              <a:solidFill>
                <a:srgbClr val="800000"/>
              </a:solidFill>
            </a:endParaRPr>
          </a:p>
          <a:p>
            <a:pPr algn="ctr" eaLnBrk="1" hangingPunct="1"/>
            <a:r>
              <a:rPr lang="it-IT" sz="1000" dirty="0">
                <a:latin typeface="Century" charset="0"/>
                <a:cs typeface="Century" charset="0"/>
              </a:rPr>
              <a:t>- Associate a vissuti soggettivi relativi al Peso e all’Immagine Corporea </a:t>
            </a:r>
          </a:p>
        </p:txBody>
      </p:sp>
      <p:cxnSp>
        <p:nvCxnSpPr>
          <p:cNvPr id="17" name="Connettore 1 16"/>
          <p:cNvCxnSpPr>
            <a:cxnSpLocks/>
          </p:cNvCxnSpPr>
          <p:nvPr/>
        </p:nvCxnSpPr>
        <p:spPr>
          <a:xfrm>
            <a:off x="2590459" y="2038126"/>
            <a:ext cx="0" cy="825725"/>
          </a:xfrm>
          <a:prstGeom prst="line">
            <a:avLst/>
          </a:prstGeom>
          <a:ln w="952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cxnSpLocks/>
          </p:cNvCxnSpPr>
          <p:nvPr/>
        </p:nvCxnSpPr>
        <p:spPr>
          <a:xfrm flipV="1">
            <a:off x="474628" y="2864354"/>
            <a:ext cx="2113507" cy="10741"/>
          </a:xfrm>
          <a:prstGeom prst="line">
            <a:avLst/>
          </a:prstGeom>
          <a:ln w="952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>
            <a:cxnSpLocks/>
          </p:cNvCxnSpPr>
          <p:nvPr/>
        </p:nvCxnSpPr>
        <p:spPr>
          <a:xfrm flipH="1">
            <a:off x="2274059" y="3553694"/>
            <a:ext cx="1870671" cy="0"/>
          </a:xfrm>
          <a:prstGeom prst="line">
            <a:avLst/>
          </a:prstGeom>
          <a:ln w="952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>
            <a:cxnSpLocks/>
          </p:cNvCxnSpPr>
          <p:nvPr/>
        </p:nvCxnSpPr>
        <p:spPr>
          <a:xfrm>
            <a:off x="3936029" y="5905403"/>
            <a:ext cx="3008226" cy="0"/>
          </a:xfrm>
          <a:prstGeom prst="line">
            <a:avLst/>
          </a:prstGeom>
          <a:ln w="952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77083" y="5062985"/>
            <a:ext cx="3105694" cy="1231106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800000"/>
            </a:solidFill>
            <a:beve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b="1" dirty="0">
                <a:solidFill>
                  <a:srgbClr val="800000"/>
                </a:solidFill>
                <a:latin typeface="Century" panose="02040604050505020304" pitchFamily="18" charset="0"/>
                <a:cs typeface="Cambria"/>
              </a:rPr>
              <a:t>N.B.</a:t>
            </a:r>
          </a:p>
          <a:p>
            <a:pPr algn="ctr">
              <a:defRPr/>
            </a:pPr>
            <a:r>
              <a:rPr lang="it-IT" sz="1200" b="1" dirty="0">
                <a:solidFill>
                  <a:srgbClr val="800000"/>
                </a:solidFill>
                <a:latin typeface="Century" panose="02040604050505020304" pitchFamily="18" charset="0"/>
                <a:cs typeface="Cambria"/>
              </a:rPr>
              <a:t>Pz con </a:t>
            </a:r>
            <a:r>
              <a:rPr lang="it-IT" sz="1200" b="1" i="1" dirty="0">
                <a:solidFill>
                  <a:srgbClr val="800000"/>
                </a:solidFill>
                <a:latin typeface="Century" panose="02040604050505020304" pitchFamily="18" charset="0"/>
                <a:cs typeface="Cambria"/>
              </a:rPr>
              <a:t>Weight </a:t>
            </a:r>
            <a:r>
              <a:rPr lang="it-IT" sz="1200" b="1" i="1" dirty="0" err="1">
                <a:solidFill>
                  <a:srgbClr val="800000"/>
                </a:solidFill>
                <a:latin typeface="Century" panose="02040604050505020304" pitchFamily="18" charset="0"/>
                <a:cs typeface="Cambria"/>
              </a:rPr>
              <a:t>Regain</a:t>
            </a:r>
            <a:r>
              <a:rPr lang="it-IT" sz="1200" b="1" i="1" dirty="0">
                <a:solidFill>
                  <a:srgbClr val="800000"/>
                </a:solidFill>
                <a:latin typeface="Century" panose="02040604050505020304" pitchFamily="18" charset="0"/>
                <a:cs typeface="Cambria"/>
              </a:rPr>
              <a:t> </a:t>
            </a:r>
            <a:r>
              <a:rPr lang="it-IT" sz="1200" b="1" dirty="0">
                <a:solidFill>
                  <a:srgbClr val="800000"/>
                </a:solidFill>
                <a:latin typeface="Century" panose="02040604050505020304" pitchFamily="18" charset="0"/>
                <a:cs typeface="Cambria"/>
              </a:rPr>
              <a:t>post operatorio presentano sempre positività per  Comportamenti Alimentari Disfunzionali </a:t>
            </a:r>
          </a:p>
          <a:p>
            <a:pPr algn="ctr">
              <a:defRPr/>
            </a:pPr>
            <a:r>
              <a:rPr lang="it-IT" sz="1200" b="1" dirty="0">
                <a:solidFill>
                  <a:srgbClr val="800000"/>
                </a:solidFill>
                <a:latin typeface="Century" panose="02040604050505020304" pitchFamily="18" charset="0"/>
                <a:cs typeface="Cambria"/>
              </a:rPr>
              <a:t> nel periodo </a:t>
            </a:r>
            <a:r>
              <a:rPr lang="it-IT" sz="1200" b="1" dirty="0" err="1">
                <a:solidFill>
                  <a:srgbClr val="800000"/>
                </a:solidFill>
                <a:latin typeface="Century" panose="02040604050505020304" pitchFamily="18" charset="0"/>
                <a:cs typeface="Cambria"/>
              </a:rPr>
              <a:t>pre</a:t>
            </a:r>
            <a:r>
              <a:rPr lang="it-IT" sz="1200" b="1" dirty="0">
                <a:solidFill>
                  <a:srgbClr val="800000"/>
                </a:solidFill>
                <a:latin typeface="Century" panose="02040604050505020304" pitchFamily="18" charset="0"/>
                <a:cs typeface="Cambria"/>
              </a:rPr>
              <a:t>-operatorio</a:t>
            </a:r>
            <a:endParaRPr lang="it-IT" sz="1200" b="1" dirty="0">
              <a:latin typeface="Century" panose="02040604050505020304" pitchFamily="18" charset="0"/>
              <a:cs typeface="Cambria"/>
            </a:endParaRPr>
          </a:p>
          <a:p>
            <a:pPr algn="r">
              <a:defRPr/>
            </a:pPr>
            <a:r>
              <a:rPr lang="it-IT" sz="1000" i="1" dirty="0">
                <a:latin typeface="Cambria"/>
                <a:cs typeface="Cambria"/>
              </a:rPr>
              <a:t>E. </a:t>
            </a:r>
            <a:r>
              <a:rPr lang="it-IT" sz="1000" i="1" dirty="0" err="1">
                <a:latin typeface="Cambria"/>
                <a:cs typeface="Cambria"/>
              </a:rPr>
              <a:t>Conceicao</a:t>
            </a:r>
            <a:r>
              <a:rPr lang="it-IT" sz="1000" i="1" dirty="0">
                <a:latin typeface="Cambria"/>
                <a:cs typeface="Cambria"/>
              </a:rPr>
              <a:t>, et. al. 2021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348F19-879A-6AFF-6A55-A2C6C3FF28C0}"/>
              </a:ext>
            </a:extLst>
          </p:cNvPr>
          <p:cNvSpPr txBox="1"/>
          <p:nvPr/>
        </p:nvSpPr>
        <p:spPr>
          <a:xfrm>
            <a:off x="8501063" y="36290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6D2CD00-C5AD-F910-C42E-D1CE125EBB9F}"/>
              </a:ext>
            </a:extLst>
          </p:cNvPr>
          <p:cNvSpPr txBox="1"/>
          <p:nvPr/>
        </p:nvSpPr>
        <p:spPr>
          <a:xfrm>
            <a:off x="5485687" y="3262651"/>
            <a:ext cx="16017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Century" charset="0"/>
                <a:cs typeface="Century" charset="0"/>
              </a:rPr>
              <a:t> </a:t>
            </a:r>
            <a:r>
              <a:rPr lang="it-IT" sz="1600" dirty="0" err="1">
                <a:solidFill>
                  <a:srgbClr val="800000"/>
                </a:solidFill>
                <a:latin typeface="Century" charset="0"/>
                <a:cs typeface="Century" charset="0"/>
              </a:rPr>
              <a:t>Sweet</a:t>
            </a:r>
            <a:r>
              <a:rPr lang="it-IT" sz="1600" dirty="0">
                <a:solidFill>
                  <a:srgbClr val="800000"/>
                </a:solidFill>
                <a:latin typeface="Century" charset="0"/>
                <a:cs typeface="Century" charset="0"/>
              </a:rPr>
              <a:t> </a:t>
            </a:r>
            <a:r>
              <a:rPr lang="it-IT" sz="1600" dirty="0" err="1">
                <a:solidFill>
                  <a:srgbClr val="800000"/>
                </a:solidFill>
                <a:latin typeface="Century" charset="0"/>
                <a:cs typeface="Century" charset="0"/>
              </a:rPr>
              <a:t>Eating</a:t>
            </a:r>
            <a:r>
              <a:rPr lang="it-IT" sz="1600" dirty="0">
                <a:solidFill>
                  <a:srgbClr val="800000"/>
                </a:solidFill>
                <a:latin typeface="Century" charset="0"/>
                <a:cs typeface="Century" charset="0"/>
              </a:rPr>
              <a:t> </a:t>
            </a:r>
            <a:endParaRPr lang="it-IT" sz="1200" i="1" dirty="0">
              <a:solidFill>
                <a:srgbClr val="800000"/>
              </a:solidFill>
              <a:latin typeface="Century" charset="0"/>
              <a:cs typeface="Century" charset="0"/>
            </a:endParaRPr>
          </a:p>
          <a:p>
            <a:pPr marL="171450" indent="-171450">
              <a:buFontTx/>
              <a:buChar char="-"/>
            </a:pPr>
            <a:r>
              <a:rPr lang="it-IT" sz="1000" dirty="0">
                <a:effectLst/>
                <a:latin typeface="Century" panose="02040604050505020304" pitchFamily="18" charset="0"/>
              </a:rPr>
              <a:t>Sugar </a:t>
            </a:r>
            <a:r>
              <a:rPr lang="it-IT" sz="1000" dirty="0" err="1">
                <a:latin typeface="Century" panose="02040604050505020304" pitchFamily="18" charset="0"/>
              </a:rPr>
              <a:t>A</a:t>
            </a:r>
            <a:r>
              <a:rPr lang="it-IT" sz="1000" dirty="0" err="1">
                <a:effectLst/>
                <a:latin typeface="Century" panose="02040604050505020304" pitchFamily="18" charset="0"/>
              </a:rPr>
              <a:t>ddiction</a:t>
            </a:r>
            <a:endParaRPr lang="it-IT" sz="1000" dirty="0">
              <a:effectLst/>
              <a:latin typeface="Century" panose="020406040505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it-IT" sz="1000" dirty="0" err="1">
                <a:latin typeface="Century" panose="02040604050505020304" pitchFamily="18" charset="0"/>
              </a:rPr>
              <a:t>Craving</a:t>
            </a:r>
            <a:endParaRPr lang="it-IT" sz="1000" dirty="0">
              <a:effectLst/>
              <a:latin typeface="Century" panose="02040604050505020304" pitchFamily="18" charset="0"/>
            </a:endParaRPr>
          </a:p>
        </p:txBody>
      </p:sp>
      <p:cxnSp>
        <p:nvCxnSpPr>
          <p:cNvPr id="35" name="Connettore 1 34">
            <a:extLst>
              <a:ext uri="{FF2B5EF4-FFF2-40B4-BE49-F238E27FC236}">
                <a16:creationId xmlns:a16="http://schemas.microsoft.com/office/drawing/2014/main" id="{6C2522AE-8F25-E4E1-D464-68641986DBB9}"/>
              </a:ext>
            </a:extLst>
          </p:cNvPr>
          <p:cNvCxnSpPr>
            <a:cxnSpLocks/>
          </p:cNvCxnSpPr>
          <p:nvPr/>
        </p:nvCxnSpPr>
        <p:spPr>
          <a:xfrm flipH="1">
            <a:off x="5471960" y="4050807"/>
            <a:ext cx="1555169" cy="0"/>
          </a:xfrm>
          <a:prstGeom prst="line">
            <a:avLst/>
          </a:prstGeom>
          <a:ln w="952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EA6B0459-51EC-07C9-F10A-C0648BE74287}"/>
              </a:ext>
            </a:extLst>
          </p:cNvPr>
          <p:cNvCxnSpPr>
            <a:cxnSpLocks/>
          </p:cNvCxnSpPr>
          <p:nvPr/>
        </p:nvCxnSpPr>
        <p:spPr>
          <a:xfrm>
            <a:off x="5508056" y="3362464"/>
            <a:ext cx="0" cy="676314"/>
          </a:xfrm>
          <a:prstGeom prst="line">
            <a:avLst/>
          </a:prstGeom>
          <a:ln w="952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>
            <a:extLst>
              <a:ext uri="{FF2B5EF4-FFF2-40B4-BE49-F238E27FC236}">
                <a16:creationId xmlns:a16="http://schemas.microsoft.com/office/drawing/2014/main" id="{A36E04CB-77D5-9B48-9BDC-452BD31CB976}"/>
              </a:ext>
            </a:extLst>
          </p:cNvPr>
          <p:cNvCxnSpPr>
            <a:cxnSpLocks/>
          </p:cNvCxnSpPr>
          <p:nvPr/>
        </p:nvCxnSpPr>
        <p:spPr>
          <a:xfrm>
            <a:off x="5307544" y="3939464"/>
            <a:ext cx="0" cy="801351"/>
          </a:xfrm>
          <a:prstGeom prst="line">
            <a:avLst/>
          </a:prstGeom>
          <a:ln w="952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712FE9E-7840-1C39-334A-CD673A531839}"/>
              </a:ext>
            </a:extLst>
          </p:cNvPr>
          <p:cNvSpPr txBox="1"/>
          <p:nvPr/>
        </p:nvSpPr>
        <p:spPr>
          <a:xfrm>
            <a:off x="2754351" y="43824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F657E207-D7D4-FEDF-A605-4E39488D7624}"/>
              </a:ext>
            </a:extLst>
          </p:cNvPr>
          <p:cNvSpPr txBox="1"/>
          <p:nvPr/>
        </p:nvSpPr>
        <p:spPr>
          <a:xfrm>
            <a:off x="2252546" y="4705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713C37-D55F-D67A-9080-58F245334A51}"/>
              </a:ext>
            </a:extLst>
          </p:cNvPr>
          <p:cNvSpPr txBox="1"/>
          <p:nvPr/>
        </p:nvSpPr>
        <p:spPr>
          <a:xfrm>
            <a:off x="8388059" y="831024"/>
            <a:ext cx="33464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È dimostrato che </a:t>
            </a:r>
            <a:r>
              <a:rPr lang="it-IT" sz="1200" b="1" i="1" dirty="0">
                <a:solidFill>
                  <a:srgbClr val="800000"/>
                </a:solidFill>
                <a:effectLst/>
                <a:latin typeface="Cambria" panose="02040503050406030204" pitchFamily="18" charset="0"/>
              </a:rPr>
              <a:t>Comportamenti </a:t>
            </a:r>
            <a:r>
              <a:rPr lang="it-IT" sz="1200" b="1" i="1" dirty="0">
                <a:solidFill>
                  <a:srgbClr val="800000"/>
                </a:solidFill>
                <a:latin typeface="Cambria" panose="02040503050406030204" pitchFamily="18" charset="0"/>
              </a:rPr>
              <a:t>A</a:t>
            </a:r>
            <a:r>
              <a:rPr lang="it-IT" sz="1200" b="1" i="1" dirty="0">
                <a:solidFill>
                  <a:srgbClr val="800000"/>
                </a:solidFill>
                <a:effectLst/>
                <a:latin typeface="Cambria" panose="02040503050406030204" pitchFamily="18" charset="0"/>
              </a:rPr>
              <a:t>limentari </a:t>
            </a:r>
            <a:r>
              <a:rPr lang="it-IT" sz="1200" b="1" i="1" dirty="0">
                <a:solidFill>
                  <a:srgbClr val="800000"/>
                </a:solidFill>
                <a:latin typeface="Cambria" panose="02040503050406030204" pitchFamily="18" charset="0"/>
              </a:rPr>
              <a:t>D</a:t>
            </a:r>
            <a:r>
              <a:rPr lang="it-IT" sz="1200" b="1" i="1" dirty="0">
                <a:solidFill>
                  <a:srgbClr val="800000"/>
                </a:solidFill>
                <a:effectLst/>
                <a:latin typeface="Cambria" panose="02040503050406030204" pitchFamily="18" charset="0"/>
              </a:rPr>
              <a:t>isfunzionali</a:t>
            </a:r>
            <a:r>
              <a:rPr lang="it-IT" sz="12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complicano la gestione del peso e contribuiscono allo sviluppo dell'obesità </a:t>
            </a:r>
          </a:p>
          <a:p>
            <a:pPr algn="r"/>
            <a:r>
              <a:rPr lang="it-IT" sz="1000" i="1" dirty="0">
                <a:latin typeface="Cambria"/>
                <a:cs typeface="Cambria"/>
              </a:rPr>
              <a:t>Yang et al. 2021; </a:t>
            </a:r>
            <a:r>
              <a:rPr lang="it-IT" sz="1000" b="0" i="1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Goldschmidt</a:t>
            </a:r>
            <a:r>
              <a:rPr lang="it-IT" sz="1000" b="0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et al. 2017</a:t>
            </a:r>
            <a:endParaRPr lang="it-IT" sz="1000" i="1" dirty="0"/>
          </a:p>
        </p:txBody>
      </p: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41A2B8F1-B06F-1F95-579B-73CB4318CC9A}"/>
              </a:ext>
            </a:extLst>
          </p:cNvPr>
          <p:cNvCxnSpPr>
            <a:cxnSpLocks/>
          </p:cNvCxnSpPr>
          <p:nvPr/>
        </p:nvCxnSpPr>
        <p:spPr>
          <a:xfrm>
            <a:off x="6621608" y="4398167"/>
            <a:ext cx="0" cy="438426"/>
          </a:xfrm>
          <a:prstGeom prst="line">
            <a:avLst/>
          </a:prstGeom>
          <a:ln w="952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B6B2CC1-9DAB-8D12-53D9-5155355F4AC7}"/>
              </a:ext>
            </a:extLst>
          </p:cNvPr>
          <p:cNvSpPr txBox="1"/>
          <p:nvPr/>
        </p:nvSpPr>
        <p:spPr>
          <a:xfrm>
            <a:off x="6507408" y="4378451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Century" charset="0"/>
                <a:cs typeface="Century" charset="0"/>
              </a:rPr>
              <a:t> </a:t>
            </a:r>
            <a:r>
              <a:rPr lang="it-IT" sz="1600" dirty="0">
                <a:solidFill>
                  <a:srgbClr val="800000"/>
                </a:solidFill>
                <a:latin typeface="Century" charset="0"/>
                <a:cs typeface="Century" charset="0"/>
              </a:rPr>
              <a:t>Secretive </a:t>
            </a:r>
            <a:r>
              <a:rPr lang="it-IT" sz="1600" dirty="0" err="1">
                <a:solidFill>
                  <a:srgbClr val="800000"/>
                </a:solidFill>
                <a:latin typeface="Century" charset="0"/>
                <a:cs typeface="Century" charset="0"/>
              </a:rPr>
              <a:t>Eating</a:t>
            </a:r>
            <a:r>
              <a:rPr lang="it-IT" sz="1600" dirty="0">
                <a:solidFill>
                  <a:srgbClr val="800000"/>
                </a:solidFill>
                <a:latin typeface="Century" charset="0"/>
                <a:cs typeface="Century" charset="0"/>
              </a:rPr>
              <a:t> </a:t>
            </a:r>
            <a:endParaRPr lang="it-IT" sz="1200" i="1" dirty="0">
              <a:solidFill>
                <a:srgbClr val="800000"/>
              </a:solidFill>
              <a:latin typeface="Century" charset="0"/>
              <a:cs typeface="Century" charset="0"/>
            </a:endParaRP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6BBED239-1D2C-408A-CDB3-AA800DD46265}"/>
              </a:ext>
            </a:extLst>
          </p:cNvPr>
          <p:cNvCxnSpPr>
            <a:cxnSpLocks/>
          </p:cNvCxnSpPr>
          <p:nvPr/>
        </p:nvCxnSpPr>
        <p:spPr>
          <a:xfrm flipH="1">
            <a:off x="6610954" y="4828853"/>
            <a:ext cx="1555169" cy="0"/>
          </a:xfrm>
          <a:prstGeom prst="line">
            <a:avLst/>
          </a:prstGeom>
          <a:ln w="952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F68C6BA0-E868-014D-4D37-D95F5AD94C68}"/>
              </a:ext>
            </a:extLst>
          </p:cNvPr>
          <p:cNvSpPr txBox="1"/>
          <p:nvPr/>
        </p:nvSpPr>
        <p:spPr>
          <a:xfrm>
            <a:off x="125476" y="640484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3E068"/>
                </a:solidFill>
              </a:rPr>
              <a:t>3/8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09B36114-D9FE-93F5-CA50-7B8797F80D8D}"/>
              </a:ext>
            </a:extLst>
          </p:cNvPr>
          <p:cNvCxnSpPr>
            <a:cxnSpLocks/>
          </p:cNvCxnSpPr>
          <p:nvPr/>
        </p:nvCxnSpPr>
        <p:spPr>
          <a:xfrm>
            <a:off x="10133476" y="1691403"/>
            <a:ext cx="9148" cy="583766"/>
          </a:xfrm>
          <a:prstGeom prst="straightConnector1">
            <a:avLst/>
          </a:prstGeom>
          <a:ln w="19050">
            <a:solidFill>
              <a:srgbClr val="0037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46176B8-629A-807A-0411-5DB15756F492}"/>
              </a:ext>
            </a:extLst>
          </p:cNvPr>
          <p:cNvSpPr txBox="1"/>
          <p:nvPr/>
        </p:nvSpPr>
        <p:spPr>
          <a:xfrm>
            <a:off x="8511995" y="2289049"/>
            <a:ext cx="3328154" cy="1077218"/>
          </a:xfrm>
          <a:prstGeom prst="rect">
            <a:avLst/>
          </a:prstGeom>
          <a:noFill/>
          <a:ln>
            <a:solidFill>
              <a:srgbClr val="00377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773"/>
                </a:solidFill>
                <a:latin typeface="Century" panose="02040604050505020304" pitchFamily="18" charset="0"/>
              </a:rPr>
              <a:t>Approccio </a:t>
            </a:r>
            <a:r>
              <a:rPr lang="it-IT" sz="1600" b="1" dirty="0" err="1">
                <a:solidFill>
                  <a:srgbClr val="003773"/>
                </a:solidFill>
                <a:latin typeface="Century" panose="02040604050505020304" pitchFamily="18" charset="0"/>
              </a:rPr>
              <a:t>Transdiagnostico</a:t>
            </a:r>
            <a:endParaRPr lang="it-IT" sz="1600" b="1" dirty="0">
              <a:solidFill>
                <a:srgbClr val="003773"/>
              </a:solidFill>
              <a:latin typeface="Century" panose="02040604050505020304" pitchFamily="18" charset="0"/>
            </a:endParaRPr>
          </a:p>
          <a:p>
            <a:r>
              <a:rPr lang="it-IT" sz="1200" dirty="0">
                <a:solidFill>
                  <a:srgbClr val="003773"/>
                </a:solidFill>
                <a:latin typeface="Century" panose="02040604050505020304" pitchFamily="18" charset="0"/>
              </a:rPr>
              <a:t>S</a:t>
            </a:r>
            <a:r>
              <a:rPr lang="it-IT" sz="1200" b="0" i="0" dirty="0">
                <a:solidFill>
                  <a:srgbClr val="003773"/>
                </a:solidFill>
                <a:effectLst/>
                <a:latin typeface="Century" panose="02040604050505020304" pitchFamily="18" charset="0"/>
              </a:rPr>
              <a:t>upera le diagnosi categoriche psichiatriche esistenti andando oltre per</a:t>
            </a:r>
            <a:r>
              <a:rPr lang="it-IT" sz="1200" b="0" i="0" dirty="0">
                <a:solidFill>
                  <a:srgbClr val="003773"/>
                </a:solidFill>
                <a:effectLst/>
              </a:rPr>
              <a:t>:</a:t>
            </a:r>
          </a:p>
          <a:p>
            <a:r>
              <a:rPr lang="it-IT" sz="1200" b="0" i="0" dirty="0">
                <a:solidFill>
                  <a:srgbClr val="003773"/>
                </a:solidFill>
                <a:effectLst/>
                <a:latin typeface="Century" panose="02040604050505020304" pitchFamily="18" charset="0"/>
              </a:rPr>
              <a:t>produrre un sistema di trattamento più ampio e meno legato ai criteri diagnostici. </a:t>
            </a:r>
          </a:p>
        </p:txBody>
      </p:sp>
    </p:spTree>
    <p:extLst>
      <p:ext uri="{BB962C8B-B14F-4D97-AF65-F5344CB8AC3E}">
        <p14:creationId xmlns:p14="http://schemas.microsoft.com/office/powerpoint/2010/main" val="182998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4" grpId="0" animBg="1"/>
      <p:bldP spid="19" grpId="0" animBg="1"/>
      <p:bldP spid="36" grpId="0"/>
      <p:bldP spid="37" grpId="0"/>
      <p:bldP spid="4" grpId="0"/>
      <p:bldP spid="7" grpId="0"/>
      <p:bldP spid="9" grpId="0"/>
      <p:bldP spid="2" grpId="0" animBg="1"/>
      <p:bldP spid="5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15653AE5-66EA-2424-D5A9-867DDD867D39}"/>
              </a:ext>
            </a:extLst>
          </p:cNvPr>
          <p:cNvSpPr txBox="1"/>
          <p:nvPr/>
        </p:nvSpPr>
        <p:spPr>
          <a:xfrm>
            <a:off x="0" y="6400798"/>
            <a:ext cx="12192000" cy="461665"/>
          </a:xfrm>
          <a:prstGeom prst="rect">
            <a:avLst/>
          </a:prstGeom>
          <a:solidFill>
            <a:srgbClr val="E98B0D"/>
          </a:solidFill>
          <a:ln>
            <a:solidFill>
              <a:srgbClr val="E98B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F3E068"/>
                </a:solidFill>
                <a:latin typeface="Century" panose="02040604050505020304" pitchFamily="18" charset="0"/>
              </a:rPr>
              <a:t>Dr.ssa Emanuela Paone</a:t>
            </a:r>
          </a:p>
          <a:p>
            <a:pPr algn="ctr"/>
            <a:r>
              <a:rPr lang="it-IT" sz="1200" i="1" dirty="0">
                <a:solidFill>
                  <a:srgbClr val="F3E068"/>
                </a:solidFill>
                <a:latin typeface="Century" panose="02040604050505020304" pitchFamily="18" charset="0"/>
              </a:rPr>
              <a:t>24.Maggio.2025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C4635F-32DB-EFAE-8693-ACADE05CA6BF}"/>
              </a:ext>
            </a:extLst>
          </p:cNvPr>
          <p:cNvSpPr txBox="1"/>
          <p:nvPr/>
        </p:nvSpPr>
        <p:spPr>
          <a:xfrm>
            <a:off x="757989" y="156410"/>
            <a:ext cx="10202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</a:rPr>
              <a:t>Approccio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</a:rPr>
              <a:t>Transdiagnostico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it-IT" sz="2400" dirty="0">
                <a:solidFill>
                  <a:srgbClr val="003773"/>
                </a:solidFill>
                <a:latin typeface="Century" panose="02040604050505020304" pitchFamily="18" charset="0"/>
              </a:rPr>
              <a:t>Il </a:t>
            </a:r>
            <a:r>
              <a:rPr lang="it-IT" sz="2400" b="1" i="1" dirty="0">
                <a:solidFill>
                  <a:srgbClr val="003773"/>
                </a:solidFill>
                <a:latin typeface="Century" panose="02040604050505020304" pitchFamily="18" charset="0"/>
              </a:rPr>
              <a:t>Loss of Control </a:t>
            </a:r>
            <a:r>
              <a:rPr lang="it-IT" sz="2400" b="1" i="1" dirty="0" err="1">
                <a:solidFill>
                  <a:srgbClr val="003773"/>
                </a:solidFill>
                <a:latin typeface="Century" panose="02040604050505020304" pitchFamily="18" charset="0"/>
              </a:rPr>
              <a:t>Eating</a:t>
            </a:r>
            <a:r>
              <a:rPr lang="it-IT" sz="2400" b="1" i="1" dirty="0">
                <a:solidFill>
                  <a:srgbClr val="003773"/>
                </a:solidFill>
                <a:latin typeface="Century" panose="02040604050505020304" pitchFamily="18" charset="0"/>
              </a:rPr>
              <a:t> </a:t>
            </a:r>
            <a:r>
              <a:rPr lang="it-IT" sz="2400" i="1" dirty="0">
                <a:solidFill>
                  <a:srgbClr val="003773"/>
                </a:solidFill>
                <a:latin typeface="Century" panose="02040604050505020304" pitchFamily="18" charset="0"/>
              </a:rPr>
              <a:t>(</a:t>
            </a:r>
            <a:r>
              <a:rPr lang="it-IT" sz="2400" i="1" dirty="0" err="1">
                <a:solidFill>
                  <a:srgbClr val="003773"/>
                </a:solidFill>
                <a:latin typeface="Century" panose="02040604050505020304" pitchFamily="18" charset="0"/>
              </a:rPr>
              <a:t>LoCE</a:t>
            </a:r>
            <a:r>
              <a:rPr lang="it-IT" sz="2400" i="1" dirty="0">
                <a:solidFill>
                  <a:srgbClr val="003773"/>
                </a:solidFill>
                <a:latin typeface="Century" panose="02040604050505020304" pitchFamily="18" charset="0"/>
              </a:rPr>
              <a:t>)</a:t>
            </a:r>
            <a:r>
              <a:rPr lang="it-IT" sz="2400" dirty="0">
                <a:solidFill>
                  <a:srgbClr val="003773"/>
                </a:solidFill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C2B3A5A-045F-4A20-28BD-CF771BF829F5}"/>
              </a:ext>
            </a:extLst>
          </p:cNvPr>
          <p:cNvSpPr txBox="1"/>
          <p:nvPr/>
        </p:nvSpPr>
        <p:spPr>
          <a:xfrm>
            <a:off x="476114" y="793774"/>
            <a:ext cx="114110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212121"/>
                </a:solidFill>
                <a:latin typeface="Century" panose="02040604050505020304" pitchFamily="18" charset="0"/>
              </a:rPr>
              <a:t>I</a:t>
            </a:r>
            <a:r>
              <a:rPr lang="it-IT" sz="1600" b="0" i="0" dirty="0">
                <a:solidFill>
                  <a:srgbClr val="212121"/>
                </a:solidFill>
                <a:effectLst/>
                <a:latin typeface="Century" panose="02040604050505020304" pitchFamily="18" charset="0"/>
              </a:rPr>
              <a:t>l</a:t>
            </a:r>
            <a:r>
              <a:rPr lang="it-IT" sz="1800" b="0" i="0" dirty="0">
                <a:solidFill>
                  <a:srgbClr val="212121"/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it-IT" sz="1800" b="1" i="1" dirty="0">
                <a:solidFill>
                  <a:srgbClr val="003773"/>
                </a:solidFill>
                <a:effectLst/>
                <a:latin typeface="Century" panose="02040604050505020304" pitchFamily="18" charset="0"/>
              </a:rPr>
              <a:t>Loss of Control </a:t>
            </a:r>
            <a:r>
              <a:rPr lang="it-IT" b="1" i="1" dirty="0" err="1">
                <a:solidFill>
                  <a:srgbClr val="003773"/>
                </a:solidFill>
                <a:latin typeface="Century" panose="02040604050505020304" pitchFamily="18" charset="0"/>
              </a:rPr>
              <a:t>E</a:t>
            </a:r>
            <a:r>
              <a:rPr lang="it-IT" sz="1800" b="1" i="1" dirty="0" err="1">
                <a:solidFill>
                  <a:srgbClr val="003773"/>
                </a:solidFill>
                <a:effectLst/>
                <a:latin typeface="Century" panose="02040604050505020304" pitchFamily="18" charset="0"/>
              </a:rPr>
              <a:t>ating</a:t>
            </a:r>
            <a:r>
              <a:rPr lang="it-IT" sz="1800" b="1" i="1" dirty="0">
                <a:solidFill>
                  <a:srgbClr val="003773"/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it-IT" sz="1800" b="1" i="0" dirty="0">
                <a:solidFill>
                  <a:srgbClr val="003773"/>
                </a:solidFill>
                <a:effectLst/>
                <a:latin typeface="Century" panose="02040604050505020304" pitchFamily="18" charset="0"/>
              </a:rPr>
              <a:t>(</a:t>
            </a:r>
            <a:r>
              <a:rPr lang="it-IT" sz="1800" b="1" i="1" dirty="0" err="1">
                <a:solidFill>
                  <a:srgbClr val="003773"/>
                </a:solidFill>
                <a:effectLst/>
                <a:latin typeface="Century" panose="02040604050505020304" pitchFamily="18" charset="0"/>
              </a:rPr>
              <a:t>LoCE</a:t>
            </a:r>
            <a:r>
              <a:rPr lang="it-IT" sz="1800" b="1" i="1" dirty="0">
                <a:solidFill>
                  <a:srgbClr val="003773"/>
                </a:solidFill>
                <a:effectLst/>
                <a:latin typeface="Century" panose="02040604050505020304" pitchFamily="18" charset="0"/>
              </a:rPr>
              <a:t>)</a:t>
            </a:r>
            <a:r>
              <a:rPr lang="it-IT" sz="1800" b="1" i="0" dirty="0">
                <a:solidFill>
                  <a:srgbClr val="003773"/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it-IT" sz="1600" b="0" i="0" dirty="0">
                <a:solidFill>
                  <a:srgbClr val="212121"/>
                </a:solidFill>
                <a:effectLst/>
                <a:latin typeface="Century" panose="02040604050505020304" pitchFamily="18" charset="0"/>
              </a:rPr>
              <a:t>è una dimensione </a:t>
            </a:r>
            <a:r>
              <a:rPr lang="it-IT" sz="1600" b="0" i="0" dirty="0" err="1">
                <a:solidFill>
                  <a:srgbClr val="212121"/>
                </a:solidFill>
                <a:effectLst/>
                <a:latin typeface="Century" panose="02040604050505020304" pitchFamily="18" charset="0"/>
              </a:rPr>
              <a:t>transdiagnostica</a:t>
            </a:r>
            <a:r>
              <a:rPr lang="it-IT" sz="1600" b="0" i="0" dirty="0">
                <a:solidFill>
                  <a:srgbClr val="212121"/>
                </a:solidFill>
                <a:effectLst/>
                <a:latin typeface="Century" panose="02040604050505020304" pitchFamily="18" charset="0"/>
              </a:rPr>
              <a:t>,</a:t>
            </a:r>
            <a:r>
              <a:rPr lang="it-IT" sz="1600" dirty="0">
                <a:solidFill>
                  <a:srgbClr val="212121"/>
                </a:solidFill>
                <a:latin typeface="Century" panose="02040604050505020304" pitchFamily="18" charset="0"/>
              </a:rPr>
              <a:t> che considerando </a:t>
            </a:r>
            <a:r>
              <a:rPr lang="it-IT" sz="1600" b="0" i="0" dirty="0">
                <a:solidFill>
                  <a:srgbClr val="212121"/>
                </a:solidFill>
                <a:effectLst/>
                <a:latin typeface="Century" panose="02040604050505020304" pitchFamily="18" charset="0"/>
              </a:rPr>
              <a:t>i meccanismi </a:t>
            </a:r>
            <a:r>
              <a:rPr lang="it-IT" sz="1600" dirty="0">
                <a:solidFill>
                  <a:srgbClr val="212121"/>
                </a:solidFill>
                <a:latin typeface="Century" panose="02040604050505020304" pitchFamily="18" charset="0"/>
              </a:rPr>
              <a:t>neuropsicologici</a:t>
            </a:r>
            <a:r>
              <a:rPr lang="it-IT" sz="1600" b="0" i="0" dirty="0">
                <a:solidFill>
                  <a:srgbClr val="212121"/>
                </a:solidFill>
                <a:effectLst/>
                <a:latin typeface="Century" panose="02040604050505020304" pitchFamily="18" charset="0"/>
              </a:rPr>
              <a:t> sottostanti i comportamenti alimentari, è necessaria per la valutazione e il trattamento di</a:t>
            </a:r>
            <a:r>
              <a:rPr lang="it-IT" sz="1600" b="0" i="0" dirty="0">
                <a:solidFill>
                  <a:srgbClr val="212121"/>
                </a:solidFill>
                <a:effectLst/>
              </a:rPr>
              <a:t>:</a:t>
            </a:r>
            <a:r>
              <a:rPr lang="it-IT" sz="1600" b="0" i="0" dirty="0">
                <a:solidFill>
                  <a:srgbClr val="212121"/>
                </a:solidFill>
                <a:effectLst/>
                <a:latin typeface="Century" panose="02040604050505020304" pitchFamily="18" charset="0"/>
              </a:rPr>
              <a:t> </a:t>
            </a:r>
          </a:p>
          <a:p>
            <a:r>
              <a:rPr lang="it-IT" dirty="0">
                <a:solidFill>
                  <a:srgbClr val="212121"/>
                </a:solidFill>
                <a:latin typeface="Century" panose="02040604050505020304" pitchFamily="18" charset="0"/>
              </a:rPr>
              <a:t>- Obesità </a:t>
            </a:r>
          </a:p>
          <a:p>
            <a:r>
              <a:rPr lang="it-IT" dirty="0">
                <a:solidFill>
                  <a:srgbClr val="212121"/>
                </a:solidFill>
                <a:latin typeface="Century" panose="02040604050505020304" pitchFamily="18" charset="0"/>
              </a:rPr>
              <a:t>- Disturbi del Comportamento Alimentare </a:t>
            </a:r>
          </a:p>
          <a:p>
            <a:r>
              <a:rPr lang="it-IT" dirty="0">
                <a:solidFill>
                  <a:srgbClr val="212121"/>
                </a:solidFill>
                <a:latin typeface="Century" panose="02040604050505020304" pitchFamily="18" charset="0"/>
              </a:rPr>
              <a:t>- P</a:t>
            </a:r>
            <a:r>
              <a:rPr lang="it-IT" sz="1800" b="0" i="0" dirty="0">
                <a:solidFill>
                  <a:srgbClr val="212121"/>
                </a:solidFill>
                <a:effectLst/>
                <a:latin typeface="Century" panose="02040604050505020304" pitchFamily="18" charset="0"/>
              </a:rPr>
              <a:t>sicopatologie Maggiori</a:t>
            </a:r>
          </a:p>
          <a:p>
            <a:pPr algn="r"/>
            <a:r>
              <a:rPr lang="it-IT" sz="1200" b="0" i="1" dirty="0">
                <a:solidFill>
                  <a:srgbClr val="212121"/>
                </a:solidFill>
                <a:effectLst/>
                <a:latin typeface="Century" panose="02040604050505020304" pitchFamily="18" charset="0"/>
              </a:rPr>
              <a:t>Conceicao &amp; </a:t>
            </a:r>
            <a:r>
              <a:rPr lang="it-IT" sz="1200" b="0" i="1" dirty="0" err="1">
                <a:solidFill>
                  <a:srgbClr val="212121"/>
                </a:solidFill>
                <a:effectLst/>
                <a:latin typeface="Century" panose="02040604050505020304" pitchFamily="18" charset="0"/>
              </a:rPr>
              <a:t>Goldschmidt</a:t>
            </a:r>
            <a:r>
              <a:rPr lang="it-IT" sz="1200" b="0" i="1" dirty="0">
                <a:solidFill>
                  <a:srgbClr val="212121"/>
                </a:solidFill>
                <a:effectLst/>
                <a:latin typeface="Century" panose="02040604050505020304" pitchFamily="18" charset="0"/>
              </a:rPr>
              <a:t>, 2019 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7E58B8-81BF-1BC9-B7BC-C81469EDA73D}"/>
              </a:ext>
            </a:extLst>
          </p:cNvPr>
          <p:cNvSpPr txBox="1"/>
          <p:nvPr/>
        </p:nvSpPr>
        <p:spPr>
          <a:xfrm>
            <a:off x="125476" y="2894168"/>
            <a:ext cx="5287012" cy="261610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it-IT" sz="16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Il </a:t>
            </a:r>
            <a:r>
              <a:rPr lang="it-IT" sz="16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LoCE</a:t>
            </a:r>
            <a:r>
              <a:rPr lang="it-IT" sz="16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è definibile come: </a:t>
            </a:r>
            <a:r>
              <a:rPr lang="it-IT" sz="1600" dirty="0">
                <a:solidFill>
                  <a:srgbClr val="212121"/>
                </a:solidFill>
                <a:latin typeface="Cambria" panose="02040503050406030204" pitchFamily="18" charset="0"/>
              </a:rPr>
              <a:t>l’esperienza</a:t>
            </a:r>
            <a:r>
              <a:rPr lang="it-IT" sz="16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personale dell’</a:t>
            </a:r>
            <a:r>
              <a:rPr lang="it-IT" sz="1600" b="0" i="0" u="sng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incapacità di </a:t>
            </a:r>
            <a:r>
              <a:rPr lang="it-IT" sz="1600" b="0" u="sng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autoregolamentare</a:t>
            </a:r>
            <a:r>
              <a:rPr lang="it-IT" sz="1600" dirty="0">
                <a:solidFill>
                  <a:srgbClr val="212121"/>
                </a:solidFill>
                <a:latin typeface="Cambria" panose="02040503050406030204" pitchFamily="18" charset="0"/>
              </a:rPr>
              <a:t> </a:t>
            </a:r>
            <a:r>
              <a:rPr lang="it-IT" sz="16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il comportamento alimentare, indipendentemente dalla quantità di cibo assunta, incluso il </a:t>
            </a:r>
            <a:r>
              <a:rPr lang="it-IT" sz="1600" b="0" i="0" u="sng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vissuto di non poter smettere di mangiare</a:t>
            </a:r>
            <a:r>
              <a:rPr lang="it-IT" sz="16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o controllare quanto si sta mangiando. </a:t>
            </a:r>
          </a:p>
          <a:p>
            <a:endParaRPr lang="it-IT" sz="1600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r>
              <a:rPr lang="it-IT" sz="1600" dirty="0">
                <a:solidFill>
                  <a:srgbClr val="212121"/>
                </a:solidFill>
                <a:latin typeface="Cambria" panose="02040503050406030204" pitchFamily="18" charset="0"/>
              </a:rPr>
              <a:t>1. </a:t>
            </a:r>
            <a:r>
              <a:rPr lang="it-IT" sz="1600" dirty="0" err="1">
                <a:solidFill>
                  <a:srgbClr val="003773"/>
                </a:solidFill>
                <a:latin typeface="Cambria" panose="02040503050406030204" pitchFamily="18" charset="0"/>
              </a:rPr>
              <a:t>LoCE</a:t>
            </a:r>
            <a:r>
              <a:rPr lang="it-IT" sz="1600" dirty="0">
                <a:solidFill>
                  <a:srgbClr val="003773"/>
                </a:solidFill>
                <a:latin typeface="Cambria" panose="02040503050406030204" pitchFamily="18" charset="0"/>
              </a:rPr>
              <a:t>  Soggettivo (SBE) </a:t>
            </a:r>
            <a:r>
              <a:rPr lang="it-IT" sz="1000" b="1" i="1" dirty="0">
                <a:solidFill>
                  <a:srgbClr val="212121"/>
                </a:solidFill>
                <a:latin typeface="Cambria" panose="02040503050406030204" pitchFamily="18" charset="0"/>
              </a:rPr>
              <a:t>Anoressia Nervosa</a:t>
            </a:r>
          </a:p>
          <a:p>
            <a:endParaRPr lang="it-IT" sz="1000" b="1" i="1" dirty="0">
              <a:solidFill>
                <a:srgbClr val="212121"/>
              </a:solidFill>
              <a:latin typeface="Cambria" panose="02040503050406030204" pitchFamily="18" charset="0"/>
            </a:endParaRPr>
          </a:p>
          <a:p>
            <a:r>
              <a:rPr lang="it-IT" sz="1600" dirty="0">
                <a:solidFill>
                  <a:srgbClr val="212121"/>
                </a:solidFill>
                <a:latin typeface="Cambria" panose="02040503050406030204" pitchFamily="18" charset="0"/>
              </a:rPr>
              <a:t>2. </a:t>
            </a:r>
            <a:r>
              <a:rPr lang="it-IT" sz="1600" dirty="0" err="1">
                <a:solidFill>
                  <a:srgbClr val="003773"/>
                </a:solidFill>
                <a:latin typeface="Cambria" panose="02040503050406030204" pitchFamily="18" charset="0"/>
              </a:rPr>
              <a:t>LoCE</a:t>
            </a:r>
            <a:r>
              <a:rPr lang="it-IT" sz="1600" dirty="0">
                <a:solidFill>
                  <a:srgbClr val="003773"/>
                </a:solidFill>
                <a:latin typeface="Cambria" panose="02040503050406030204" pitchFamily="18" charset="0"/>
              </a:rPr>
              <a:t> Oggettivo (OBE) </a:t>
            </a:r>
            <a:r>
              <a:rPr lang="it-IT" sz="1000" b="1" i="1" dirty="0">
                <a:solidFill>
                  <a:srgbClr val="212121"/>
                </a:solidFill>
                <a:latin typeface="Cambria" panose="02040503050406030204" pitchFamily="18" charset="0"/>
              </a:rPr>
              <a:t>Bulimia Nervosa -BED</a:t>
            </a:r>
            <a:r>
              <a:rPr lang="it-IT" sz="1000" b="1" i="1" dirty="0">
                <a:solidFill>
                  <a:srgbClr val="212121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 </a:t>
            </a:r>
            <a:endParaRPr lang="it-IT" sz="1000" b="1" i="1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endParaRPr lang="it-IT" sz="1600" b="0" i="0" dirty="0">
              <a:solidFill>
                <a:srgbClr val="212121"/>
              </a:solidFill>
              <a:effectLst/>
              <a:highlight>
                <a:srgbClr val="FFFF00"/>
              </a:highlight>
              <a:latin typeface="Cambria" panose="02040503050406030204" pitchFamily="18" charset="0"/>
            </a:endParaRPr>
          </a:p>
          <a:p>
            <a:pPr algn="r"/>
            <a:r>
              <a:rPr lang="it-IT" sz="1000" i="1" dirty="0">
                <a:solidFill>
                  <a:srgbClr val="212121"/>
                </a:solidFill>
                <a:latin typeface="Cambria" panose="02040503050406030204" pitchFamily="18" charset="0"/>
              </a:rPr>
              <a:t>Chan et al. 2024; Catania et al, 2023; </a:t>
            </a:r>
            <a:r>
              <a:rPr lang="it-IT" sz="1000" b="0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Allison  et al 2023</a:t>
            </a:r>
            <a:r>
              <a:rPr lang="it-IT" sz="1000" b="0" i="1" dirty="0">
                <a:solidFill>
                  <a:srgbClr val="212121"/>
                </a:solidFill>
                <a:effectLst/>
              </a:rPr>
              <a:t>; </a:t>
            </a:r>
            <a:r>
              <a:rPr lang="it-IT" sz="1000" i="1" dirty="0">
                <a:latin typeface="Cambria"/>
                <a:cs typeface="Cambria"/>
              </a:rPr>
              <a:t>Conceicao, et. al. 2022</a:t>
            </a:r>
            <a:endParaRPr lang="it-IT" sz="1000" i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EBCCF2A-F75B-A0EE-8D30-3E7D0A62332F}"/>
              </a:ext>
            </a:extLst>
          </p:cNvPr>
          <p:cNvSpPr txBox="1"/>
          <p:nvPr/>
        </p:nvSpPr>
        <p:spPr>
          <a:xfrm>
            <a:off x="125476" y="640484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3E068"/>
                </a:solidFill>
              </a:rPr>
              <a:t>4/8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F1D727-FE77-BBA6-9EF6-9C77523A4D7D}"/>
              </a:ext>
            </a:extLst>
          </p:cNvPr>
          <p:cNvSpPr txBox="1"/>
          <p:nvPr/>
        </p:nvSpPr>
        <p:spPr>
          <a:xfrm>
            <a:off x="5859378" y="3429000"/>
            <a:ext cx="6071825" cy="1323439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latin typeface="Century"/>
                <a:cs typeface="Century"/>
              </a:rPr>
              <a:t>Il </a:t>
            </a:r>
            <a:r>
              <a:rPr lang="it-IT" sz="1600" b="1" i="1" dirty="0" err="1">
                <a:solidFill>
                  <a:srgbClr val="003773"/>
                </a:solidFill>
                <a:latin typeface="Century"/>
                <a:cs typeface="Century"/>
              </a:rPr>
              <a:t>LoCE</a:t>
            </a:r>
            <a:r>
              <a:rPr lang="it-IT" sz="1600" b="1" dirty="0">
                <a:latin typeface="Century"/>
                <a:cs typeface="Century"/>
              </a:rPr>
              <a:t> può essere considerato come una </a:t>
            </a:r>
            <a:r>
              <a:rPr lang="it-IT" sz="1600" b="1" u="sng" dirty="0">
                <a:latin typeface="Century"/>
                <a:cs typeface="Century"/>
              </a:rPr>
              <a:t>manifestazione di disinibizione</a:t>
            </a:r>
            <a:r>
              <a:rPr lang="it-IT" sz="1600" b="1" dirty="0">
                <a:latin typeface="Century"/>
                <a:cs typeface="Century"/>
              </a:rPr>
              <a:t>, associato a stati ansiosi e/o depressivi, che vedono la loro manifestazione sintomatica nei disordini alimentari.</a:t>
            </a:r>
          </a:p>
          <a:p>
            <a:pPr algn="r"/>
            <a:r>
              <a:rPr lang="it-IT" sz="1600" b="1" i="1" dirty="0">
                <a:latin typeface="Century"/>
                <a:cs typeface="Century"/>
              </a:rPr>
              <a:t> </a:t>
            </a:r>
            <a:r>
              <a:rPr lang="it-IT" sz="1000" i="1" dirty="0">
                <a:latin typeface="Century"/>
                <a:cs typeface="Century"/>
              </a:rPr>
              <a:t>Brode et al. 2019</a:t>
            </a:r>
            <a:endParaRPr lang="it-IT" sz="10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5598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e 51">
            <a:extLst>
              <a:ext uri="{FF2B5EF4-FFF2-40B4-BE49-F238E27FC236}">
                <a16:creationId xmlns:a16="http://schemas.microsoft.com/office/drawing/2014/main" id="{F5B09D21-59AB-A37E-E9D0-3B0790D41DC3}"/>
              </a:ext>
            </a:extLst>
          </p:cNvPr>
          <p:cNvSpPr/>
          <p:nvPr/>
        </p:nvSpPr>
        <p:spPr>
          <a:xfrm>
            <a:off x="10550145" y="1767049"/>
            <a:ext cx="1240330" cy="1210584"/>
          </a:xfrm>
          <a:prstGeom prst="ellipse">
            <a:avLst/>
          </a:prstGeom>
          <a:solidFill>
            <a:srgbClr val="DC95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uore 22">
            <a:extLst>
              <a:ext uri="{FF2B5EF4-FFF2-40B4-BE49-F238E27FC236}">
                <a16:creationId xmlns:a16="http://schemas.microsoft.com/office/drawing/2014/main" id="{891B0ADF-81AA-3856-407A-E92771302488}"/>
              </a:ext>
            </a:extLst>
          </p:cNvPr>
          <p:cNvSpPr/>
          <p:nvPr/>
        </p:nvSpPr>
        <p:spPr>
          <a:xfrm>
            <a:off x="3674517" y="1682826"/>
            <a:ext cx="1997242" cy="1672057"/>
          </a:xfrm>
          <a:prstGeom prst="heart">
            <a:avLst/>
          </a:prstGeom>
          <a:solidFill>
            <a:srgbClr val="FF7D73"/>
          </a:solidFill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6CD8B5-54C6-A85F-BDC6-080491368F8C}"/>
              </a:ext>
            </a:extLst>
          </p:cNvPr>
          <p:cNvSpPr txBox="1"/>
          <p:nvPr/>
        </p:nvSpPr>
        <p:spPr>
          <a:xfrm>
            <a:off x="125476" y="640484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1/8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C144DE8-AFB6-2407-7362-07918F06EBAF}"/>
              </a:ext>
            </a:extLst>
          </p:cNvPr>
          <p:cNvSpPr txBox="1"/>
          <p:nvPr/>
        </p:nvSpPr>
        <p:spPr>
          <a:xfrm>
            <a:off x="30920" y="1921345"/>
            <a:ext cx="2425664" cy="923330"/>
          </a:xfrm>
          <a:prstGeom prst="rect">
            <a:avLst/>
          </a:prstGeom>
          <a:noFill/>
          <a:ln>
            <a:solidFill>
              <a:srgbClr val="AD27B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Century" panose="02040604050505020304" pitchFamily="18" charset="0"/>
              </a:rPr>
              <a:t>Alterazione </a:t>
            </a:r>
          </a:p>
          <a:p>
            <a:pPr algn="ctr"/>
            <a:r>
              <a:rPr lang="it-IT" dirty="0">
                <a:latin typeface="Century" panose="02040604050505020304" pitchFamily="18" charset="0"/>
              </a:rPr>
              <a:t>nella</a:t>
            </a:r>
          </a:p>
          <a:p>
            <a:pPr algn="ctr"/>
            <a:r>
              <a:rPr lang="it-IT" b="1" dirty="0">
                <a:latin typeface="Century" panose="02040604050505020304" pitchFamily="18" charset="0"/>
              </a:rPr>
              <a:t>Regolazione Emotiva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862AFB-5154-0ECE-0E52-37563289A4AC}"/>
              </a:ext>
            </a:extLst>
          </p:cNvPr>
          <p:cNvSpPr txBox="1"/>
          <p:nvPr/>
        </p:nvSpPr>
        <p:spPr>
          <a:xfrm>
            <a:off x="213435" y="3847941"/>
            <a:ext cx="1936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>
                <a:latin typeface="Century" panose="02040604050505020304" pitchFamily="18" charset="0"/>
              </a:rPr>
              <a:t>Controllo drastico </a:t>
            </a:r>
          </a:p>
          <a:p>
            <a:pPr algn="ctr"/>
            <a:r>
              <a:rPr lang="it-IT" sz="1600" dirty="0">
                <a:latin typeface="Century" panose="02040604050505020304" pitchFamily="18" charset="0"/>
              </a:rPr>
              <a:t>e reiterato del </a:t>
            </a:r>
          </a:p>
          <a:p>
            <a:pPr algn="ctr"/>
            <a:r>
              <a:rPr lang="it-IT" sz="1600" dirty="0">
                <a:latin typeface="Century" panose="02040604050505020304" pitchFamily="18" charset="0"/>
              </a:rPr>
              <a:t>peso corporeo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8674929-A5AF-F4DC-E373-B9F6B1918743}"/>
              </a:ext>
            </a:extLst>
          </p:cNvPr>
          <p:cNvSpPr txBox="1"/>
          <p:nvPr/>
        </p:nvSpPr>
        <p:spPr>
          <a:xfrm>
            <a:off x="6952972" y="3692468"/>
            <a:ext cx="1972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Century" panose="02040604050505020304" pitchFamily="18" charset="0"/>
              </a:rPr>
              <a:t>Disturbi del </a:t>
            </a:r>
          </a:p>
          <a:p>
            <a:pPr algn="ctr"/>
            <a:r>
              <a:rPr lang="it-IT" dirty="0">
                <a:latin typeface="Century" panose="02040604050505020304" pitchFamily="18" charset="0"/>
              </a:rPr>
              <a:t>Comportamento </a:t>
            </a:r>
          </a:p>
          <a:p>
            <a:pPr algn="ctr"/>
            <a:r>
              <a:rPr lang="it-IT" dirty="0">
                <a:latin typeface="Century" panose="02040604050505020304" pitchFamily="18" charset="0"/>
              </a:rPr>
              <a:t>Alimentare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3A52F3-BAE5-EBEC-AF65-2759C58D12E9}"/>
              </a:ext>
            </a:extLst>
          </p:cNvPr>
          <p:cNvSpPr txBox="1"/>
          <p:nvPr/>
        </p:nvSpPr>
        <p:spPr>
          <a:xfrm>
            <a:off x="3781183" y="2030668"/>
            <a:ext cx="183415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>
                <a:latin typeface="Century" panose="02040604050505020304" pitchFamily="18" charset="0"/>
              </a:rPr>
              <a:t>Autocritica</a:t>
            </a:r>
          </a:p>
          <a:p>
            <a:pPr algn="ctr"/>
            <a:r>
              <a:rPr lang="it-IT" sz="2000" dirty="0">
                <a:latin typeface="Century" panose="02040604050505020304" pitchFamily="18" charset="0"/>
              </a:rPr>
              <a:t>Ipercriticismo</a:t>
            </a:r>
          </a:p>
          <a:p>
            <a:pPr algn="ctr"/>
            <a:r>
              <a:rPr lang="it-IT" sz="1200" dirty="0">
                <a:latin typeface="Century" panose="02040604050505020304" pitchFamily="18" charset="0"/>
              </a:rPr>
              <a:t>(</a:t>
            </a:r>
            <a:r>
              <a:rPr lang="it-IT" sz="1200" dirty="0" err="1">
                <a:latin typeface="Century" panose="02040604050505020304" pitchFamily="18" charset="0"/>
              </a:rPr>
              <a:t>Autostigma</a:t>
            </a:r>
            <a:r>
              <a:rPr lang="it-IT" sz="1200" dirty="0">
                <a:latin typeface="Century" panose="02040604050505020304" pitchFamily="18" charset="0"/>
              </a:rPr>
              <a:t>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779B8CE-70C9-691C-B245-FFD75E7FB687}"/>
              </a:ext>
            </a:extLst>
          </p:cNvPr>
          <p:cNvSpPr txBox="1"/>
          <p:nvPr/>
        </p:nvSpPr>
        <p:spPr>
          <a:xfrm>
            <a:off x="6820625" y="466786"/>
            <a:ext cx="182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entury" panose="02040604050505020304" pitchFamily="18" charset="0"/>
              </a:rPr>
              <a:t>Sintomatologia </a:t>
            </a:r>
          </a:p>
          <a:p>
            <a:pPr algn="ctr"/>
            <a:r>
              <a:rPr lang="it-IT" dirty="0">
                <a:latin typeface="Century" panose="02040604050505020304" pitchFamily="18" charset="0"/>
              </a:rPr>
              <a:t>Ansioso Depressiva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478B8B8-5E0E-5955-5B59-D729FE7808B5}"/>
              </a:ext>
            </a:extLst>
          </p:cNvPr>
          <p:cNvSpPr txBox="1"/>
          <p:nvPr/>
        </p:nvSpPr>
        <p:spPr>
          <a:xfrm>
            <a:off x="6994604" y="1996004"/>
            <a:ext cx="1895070" cy="7848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Century" panose="02040604050505020304" pitchFamily="18" charset="0"/>
              </a:rPr>
              <a:t>Urgenza </a:t>
            </a:r>
          </a:p>
          <a:p>
            <a:pPr algn="ctr"/>
            <a:r>
              <a:rPr lang="it-IT" dirty="0">
                <a:latin typeface="Century" panose="02040604050505020304" pitchFamily="18" charset="0"/>
              </a:rPr>
              <a:t>Negativa</a:t>
            </a:r>
          </a:p>
          <a:p>
            <a:pPr algn="ctr"/>
            <a:r>
              <a:rPr lang="it-IT" sz="900" dirty="0">
                <a:latin typeface="Century" panose="02040604050505020304" pitchFamily="18" charset="0"/>
              </a:rPr>
              <a:t>(Azione Avventata/ </a:t>
            </a:r>
            <a:r>
              <a:rPr lang="it-IT" sz="900" dirty="0" err="1">
                <a:latin typeface="Century" panose="02040604050505020304" pitchFamily="18" charset="0"/>
              </a:rPr>
              <a:t>Implusività</a:t>
            </a:r>
            <a:r>
              <a:rPr lang="it-IT" sz="900" dirty="0">
                <a:latin typeface="Century" panose="02040604050505020304" pitchFamily="18" charset="0"/>
              </a:rPr>
              <a:t>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E40AAEE-B57B-1831-8D12-427B189B8D76}"/>
              </a:ext>
            </a:extLst>
          </p:cNvPr>
          <p:cNvSpPr txBox="1"/>
          <p:nvPr/>
        </p:nvSpPr>
        <p:spPr>
          <a:xfrm>
            <a:off x="10650164" y="2132438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solidFill>
                  <a:srgbClr val="003773"/>
                </a:solidFill>
                <a:latin typeface="Century" panose="02040604050505020304" pitchFamily="18" charset="0"/>
              </a:rPr>
              <a:t>LoCE</a:t>
            </a:r>
            <a:endParaRPr lang="it-IT" sz="2400" i="1" dirty="0">
              <a:solidFill>
                <a:srgbClr val="003773"/>
              </a:solidFill>
              <a:latin typeface="Century" panose="02040604050505020304" pitchFamily="18" charset="0"/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B404EDCC-BC9C-D225-7CF1-CAE69C100A48}"/>
              </a:ext>
            </a:extLst>
          </p:cNvPr>
          <p:cNvCxnSpPr>
            <a:cxnSpLocks/>
          </p:cNvCxnSpPr>
          <p:nvPr/>
        </p:nvCxnSpPr>
        <p:spPr>
          <a:xfrm>
            <a:off x="2464448" y="4309606"/>
            <a:ext cx="4296017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92CA1079-0DE4-A212-888C-59E80710138F}"/>
              </a:ext>
            </a:extLst>
          </p:cNvPr>
          <p:cNvCxnSpPr>
            <a:cxnSpLocks/>
          </p:cNvCxnSpPr>
          <p:nvPr/>
        </p:nvCxnSpPr>
        <p:spPr>
          <a:xfrm flipV="1">
            <a:off x="7744238" y="2999813"/>
            <a:ext cx="0" cy="59899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20760F90-F8E0-E8EC-D5F5-0F9CCC9F2EFE}"/>
              </a:ext>
            </a:extLst>
          </p:cNvPr>
          <p:cNvCxnSpPr>
            <a:cxnSpLocks/>
          </p:cNvCxnSpPr>
          <p:nvPr/>
        </p:nvCxnSpPr>
        <p:spPr>
          <a:xfrm flipV="1">
            <a:off x="8838562" y="2971888"/>
            <a:ext cx="1951668" cy="1210584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06F25D96-8D95-96CF-02F1-575E28CE087B}"/>
              </a:ext>
            </a:extLst>
          </p:cNvPr>
          <p:cNvCxnSpPr>
            <a:cxnSpLocks/>
          </p:cNvCxnSpPr>
          <p:nvPr/>
        </p:nvCxnSpPr>
        <p:spPr>
          <a:xfrm>
            <a:off x="455823" y="5215342"/>
            <a:ext cx="950399" cy="0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F07D02D8-96B6-B451-BE9E-8FCBFCAB6068}"/>
              </a:ext>
            </a:extLst>
          </p:cNvPr>
          <p:cNvCxnSpPr>
            <a:cxnSpLocks/>
          </p:cNvCxnSpPr>
          <p:nvPr/>
        </p:nvCxnSpPr>
        <p:spPr>
          <a:xfrm>
            <a:off x="5575282" y="2677017"/>
            <a:ext cx="1192605" cy="1069254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846699B3-1172-9AAF-078C-D701D18EC2B6}"/>
              </a:ext>
            </a:extLst>
          </p:cNvPr>
          <p:cNvCxnSpPr>
            <a:cxnSpLocks/>
          </p:cNvCxnSpPr>
          <p:nvPr/>
        </p:nvCxnSpPr>
        <p:spPr>
          <a:xfrm>
            <a:off x="5659505" y="2383010"/>
            <a:ext cx="1299005" cy="5409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5350A5A1-7B78-47D9-DD63-B059575C1F4B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8889674" y="2388419"/>
            <a:ext cx="1541705" cy="0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2C4CEBC6-3608-969A-4591-2046ACCC028B}"/>
              </a:ext>
            </a:extLst>
          </p:cNvPr>
          <p:cNvCxnSpPr>
            <a:cxnSpLocks/>
          </p:cNvCxnSpPr>
          <p:nvPr/>
        </p:nvCxnSpPr>
        <p:spPr>
          <a:xfrm flipV="1">
            <a:off x="5719887" y="1224478"/>
            <a:ext cx="1178310" cy="754610"/>
          </a:xfrm>
          <a:prstGeom prst="straightConnector1">
            <a:avLst/>
          </a:prstGeom>
          <a:ln w="28575">
            <a:solidFill>
              <a:srgbClr val="E98B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7D1D5824-C2C9-0316-52E8-6BFB7F541287}"/>
              </a:ext>
            </a:extLst>
          </p:cNvPr>
          <p:cNvCxnSpPr>
            <a:cxnSpLocks/>
          </p:cNvCxnSpPr>
          <p:nvPr/>
        </p:nvCxnSpPr>
        <p:spPr>
          <a:xfrm>
            <a:off x="8570700" y="962603"/>
            <a:ext cx="2079464" cy="878503"/>
          </a:xfrm>
          <a:prstGeom prst="straightConnector1">
            <a:avLst/>
          </a:prstGeom>
          <a:ln w="28575">
            <a:solidFill>
              <a:srgbClr val="E98B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Immagine 57">
            <a:extLst>
              <a:ext uri="{FF2B5EF4-FFF2-40B4-BE49-F238E27FC236}">
                <a16:creationId xmlns:a16="http://schemas.microsoft.com/office/drawing/2014/main" id="{031A6264-F906-AD5A-6723-7A45051E38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2" t="2807" r="6226" b="67762"/>
          <a:stretch/>
        </p:blipFill>
        <p:spPr>
          <a:xfrm>
            <a:off x="8302656" y="4745857"/>
            <a:ext cx="3766519" cy="1532114"/>
          </a:xfrm>
          <a:prstGeom prst="rect">
            <a:avLst/>
          </a:prstGeom>
        </p:spPr>
      </p:pic>
      <p:cxnSp>
        <p:nvCxnSpPr>
          <p:cNvPr id="61" name="Connettore 2 60">
            <a:extLst>
              <a:ext uri="{FF2B5EF4-FFF2-40B4-BE49-F238E27FC236}">
                <a16:creationId xmlns:a16="http://schemas.microsoft.com/office/drawing/2014/main" id="{B5DC0604-E2F0-A3CF-8DAF-1670FD7725A8}"/>
              </a:ext>
            </a:extLst>
          </p:cNvPr>
          <p:cNvCxnSpPr>
            <a:cxnSpLocks/>
          </p:cNvCxnSpPr>
          <p:nvPr/>
        </p:nvCxnSpPr>
        <p:spPr>
          <a:xfrm>
            <a:off x="2456261" y="2363270"/>
            <a:ext cx="1177276" cy="0"/>
          </a:xfrm>
          <a:prstGeom prst="straightConnector1">
            <a:avLst/>
          </a:prstGeom>
          <a:ln w="28575">
            <a:solidFill>
              <a:srgbClr val="AD27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5C48AD-2884-34B2-FEF2-5CDECB535F6F}"/>
              </a:ext>
            </a:extLst>
          </p:cNvPr>
          <p:cNvSpPr txBox="1"/>
          <p:nvPr/>
        </p:nvSpPr>
        <p:spPr>
          <a:xfrm>
            <a:off x="0" y="6400798"/>
            <a:ext cx="12192000" cy="461665"/>
          </a:xfrm>
          <a:prstGeom prst="rect">
            <a:avLst/>
          </a:prstGeom>
          <a:solidFill>
            <a:srgbClr val="E98B0D"/>
          </a:solidFill>
          <a:ln>
            <a:solidFill>
              <a:srgbClr val="E98B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F3E068"/>
                </a:solidFill>
                <a:latin typeface="Century" panose="02040604050505020304" pitchFamily="18" charset="0"/>
              </a:rPr>
              <a:t>Dr.ssa Emanuela Paone</a:t>
            </a:r>
          </a:p>
          <a:p>
            <a:pPr algn="ctr"/>
            <a:r>
              <a:rPr lang="it-IT" sz="1200" i="1" dirty="0">
                <a:solidFill>
                  <a:srgbClr val="F3E068"/>
                </a:solidFill>
                <a:latin typeface="Century" panose="02040604050505020304" pitchFamily="18" charset="0"/>
              </a:rPr>
              <a:t>24.Maggio.2025</a:t>
            </a: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66979606-FCC6-439A-E5EB-ED5FA44F8D23}"/>
              </a:ext>
            </a:extLst>
          </p:cNvPr>
          <p:cNvCxnSpPr>
            <a:cxnSpLocks/>
          </p:cNvCxnSpPr>
          <p:nvPr/>
        </p:nvCxnSpPr>
        <p:spPr>
          <a:xfrm>
            <a:off x="1243752" y="2928899"/>
            <a:ext cx="0" cy="847793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D04915B1-37AF-A712-6DBC-90F405997B5D}"/>
              </a:ext>
            </a:extLst>
          </p:cNvPr>
          <p:cNvCxnSpPr>
            <a:cxnSpLocks/>
          </p:cNvCxnSpPr>
          <p:nvPr/>
        </p:nvCxnSpPr>
        <p:spPr>
          <a:xfrm>
            <a:off x="7730757" y="1374256"/>
            <a:ext cx="0" cy="545296"/>
          </a:xfrm>
          <a:prstGeom prst="straightConnector1">
            <a:avLst/>
          </a:prstGeom>
          <a:ln w="28575">
            <a:solidFill>
              <a:srgbClr val="E98B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2BDF1D79-6F1F-37C0-5E7C-CC86312E6CE1}"/>
              </a:ext>
            </a:extLst>
          </p:cNvPr>
          <p:cNvCxnSpPr>
            <a:cxnSpLocks/>
          </p:cNvCxnSpPr>
          <p:nvPr/>
        </p:nvCxnSpPr>
        <p:spPr>
          <a:xfrm>
            <a:off x="8897690" y="2540819"/>
            <a:ext cx="1541705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DA2355A4-953B-80DE-0F26-CF8BF2A65558}"/>
              </a:ext>
            </a:extLst>
          </p:cNvPr>
          <p:cNvCxnSpPr>
            <a:cxnSpLocks/>
          </p:cNvCxnSpPr>
          <p:nvPr/>
        </p:nvCxnSpPr>
        <p:spPr>
          <a:xfrm>
            <a:off x="8881650" y="2248051"/>
            <a:ext cx="1541705" cy="0"/>
          </a:xfrm>
          <a:prstGeom prst="straightConnector1">
            <a:avLst/>
          </a:prstGeom>
          <a:ln w="28575">
            <a:solidFill>
              <a:srgbClr val="E98B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1E51100F-1B1A-5496-D536-4078972729A5}"/>
              </a:ext>
            </a:extLst>
          </p:cNvPr>
          <p:cNvCxnSpPr>
            <a:cxnSpLocks/>
          </p:cNvCxnSpPr>
          <p:nvPr/>
        </p:nvCxnSpPr>
        <p:spPr>
          <a:xfrm>
            <a:off x="463840" y="5463998"/>
            <a:ext cx="950399" cy="0"/>
          </a:xfrm>
          <a:prstGeom prst="straightConnector1">
            <a:avLst/>
          </a:prstGeom>
          <a:ln w="28575">
            <a:solidFill>
              <a:srgbClr val="E98B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36AB85D2-9F46-840B-B17D-04C47FA683BB}"/>
              </a:ext>
            </a:extLst>
          </p:cNvPr>
          <p:cNvCxnSpPr>
            <a:cxnSpLocks/>
          </p:cNvCxnSpPr>
          <p:nvPr/>
        </p:nvCxnSpPr>
        <p:spPr>
          <a:xfrm>
            <a:off x="459828" y="5700613"/>
            <a:ext cx="950399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2C30716A-B9C7-F414-35AA-11F60E7BDC74}"/>
              </a:ext>
            </a:extLst>
          </p:cNvPr>
          <p:cNvCxnSpPr>
            <a:cxnSpLocks/>
          </p:cNvCxnSpPr>
          <p:nvPr/>
        </p:nvCxnSpPr>
        <p:spPr>
          <a:xfrm>
            <a:off x="463840" y="5933231"/>
            <a:ext cx="950399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0BC90AD3-2A95-A8C9-377A-F58FEEF77104}"/>
              </a:ext>
            </a:extLst>
          </p:cNvPr>
          <p:cNvSpPr txBox="1"/>
          <p:nvPr/>
        </p:nvSpPr>
        <p:spPr>
          <a:xfrm>
            <a:off x="1418254" y="5101610"/>
            <a:ext cx="35654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>
                <a:solidFill>
                  <a:srgbClr val="800000"/>
                </a:solidFill>
                <a:latin typeface="Century" panose="02040604050505020304" pitchFamily="18" charset="0"/>
              </a:rPr>
              <a:t>Percorso 1 – Comportamenti Alimentari Disfunzionali  &amp; </a:t>
            </a:r>
            <a:r>
              <a:rPr lang="it-IT" sz="900" b="1" dirty="0" err="1">
                <a:solidFill>
                  <a:srgbClr val="800000"/>
                </a:solidFill>
                <a:latin typeface="Century" panose="02040604050505020304" pitchFamily="18" charset="0"/>
              </a:rPr>
              <a:t>LoCE</a:t>
            </a:r>
            <a:endParaRPr lang="it-IT" sz="900" b="1" dirty="0">
              <a:solidFill>
                <a:srgbClr val="800000"/>
              </a:solidFill>
              <a:latin typeface="Century" panose="02040604050505020304" pitchFamily="18" charset="0"/>
            </a:endParaRP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D1A0DB6D-C3FD-E020-B87D-125331016528}"/>
              </a:ext>
            </a:extLst>
          </p:cNvPr>
          <p:cNvSpPr txBox="1"/>
          <p:nvPr/>
        </p:nvSpPr>
        <p:spPr>
          <a:xfrm>
            <a:off x="1407691" y="5329988"/>
            <a:ext cx="32351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>
                <a:solidFill>
                  <a:srgbClr val="E98B0D"/>
                </a:solidFill>
                <a:latin typeface="Century" panose="02040604050505020304" pitchFamily="18" charset="0"/>
              </a:rPr>
              <a:t>Percorso 2 – Sintomatologia Ansioso Depressiva &amp; </a:t>
            </a:r>
            <a:r>
              <a:rPr lang="it-IT" sz="900" b="1" dirty="0" err="1">
                <a:solidFill>
                  <a:srgbClr val="E98B0D"/>
                </a:solidFill>
                <a:latin typeface="Century" panose="02040604050505020304" pitchFamily="18" charset="0"/>
              </a:rPr>
              <a:t>LoCE</a:t>
            </a:r>
            <a:r>
              <a:rPr lang="it-IT" sz="900" b="1" dirty="0">
                <a:solidFill>
                  <a:srgbClr val="E98B0D"/>
                </a:solidFill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54AC889E-1EB6-01B8-2804-F86574148B42}"/>
              </a:ext>
            </a:extLst>
          </p:cNvPr>
          <p:cNvSpPr txBox="1"/>
          <p:nvPr/>
        </p:nvSpPr>
        <p:spPr>
          <a:xfrm>
            <a:off x="1406222" y="5583141"/>
            <a:ext cx="34964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>
                <a:solidFill>
                  <a:srgbClr val="00B0F0"/>
                </a:solidFill>
                <a:latin typeface="Century" panose="02040604050505020304" pitchFamily="18" charset="0"/>
              </a:rPr>
              <a:t>Percorso 3 – Disturbi del Comportamento Alimentare &amp; </a:t>
            </a:r>
            <a:r>
              <a:rPr lang="it-IT" sz="900" b="1" dirty="0" err="1">
                <a:solidFill>
                  <a:srgbClr val="00B0F0"/>
                </a:solidFill>
                <a:latin typeface="Century" panose="02040604050505020304" pitchFamily="18" charset="0"/>
              </a:rPr>
              <a:t>LoCE</a:t>
            </a:r>
            <a:endParaRPr lang="it-IT" sz="900" b="1" dirty="0">
              <a:solidFill>
                <a:srgbClr val="00B0F0"/>
              </a:solidFill>
              <a:latin typeface="Century" panose="02040604050505020304" pitchFamily="18" charset="0"/>
            </a:endParaRP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BED4D7BA-378A-90D9-B36F-A6B2B46AD623}"/>
              </a:ext>
            </a:extLst>
          </p:cNvPr>
          <p:cNvSpPr txBox="1"/>
          <p:nvPr/>
        </p:nvSpPr>
        <p:spPr>
          <a:xfrm>
            <a:off x="1406222" y="5818530"/>
            <a:ext cx="27719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</a:rPr>
              <a:t>Percorso 4 – Regolazione Emotiva, DCA &amp; </a:t>
            </a:r>
            <a:r>
              <a:rPr lang="it-IT" sz="900" b="1" dirty="0" err="1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</a:rPr>
              <a:t>LoCE</a:t>
            </a:r>
            <a:endParaRPr lang="it-IT" sz="900" b="1" dirty="0">
              <a:solidFill>
                <a:schemeClr val="accent5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1FE52606-A8C5-10BB-A950-4E0894D7B4D3}"/>
              </a:ext>
            </a:extLst>
          </p:cNvPr>
          <p:cNvSpPr txBox="1"/>
          <p:nvPr/>
        </p:nvSpPr>
        <p:spPr>
          <a:xfrm>
            <a:off x="181620" y="643692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3E068"/>
                </a:solidFill>
              </a:rPr>
              <a:t>5/8</a:t>
            </a:r>
          </a:p>
        </p:txBody>
      </p:sp>
    </p:spTree>
    <p:extLst>
      <p:ext uri="{BB962C8B-B14F-4D97-AF65-F5344CB8AC3E}">
        <p14:creationId xmlns:p14="http://schemas.microsoft.com/office/powerpoint/2010/main" val="383730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3" grpId="0" animBg="1"/>
      <p:bldP spid="6" grpId="0" animBg="1"/>
      <p:bldP spid="7" grpId="0"/>
      <p:bldP spid="8" grpId="0"/>
      <p:bldP spid="8" grpId="1"/>
      <p:bldP spid="9" grpId="0"/>
      <p:bldP spid="10" grpId="0"/>
      <p:bldP spid="11" grpId="0" animBg="1"/>
      <p:bldP spid="12" grpId="0"/>
      <p:bldP spid="76" grpId="0"/>
      <p:bldP spid="77" grpId="0"/>
      <p:bldP spid="78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2808B62-B002-B3C0-5160-8C62F659D587}"/>
              </a:ext>
            </a:extLst>
          </p:cNvPr>
          <p:cNvSpPr txBox="1"/>
          <p:nvPr/>
        </p:nvSpPr>
        <p:spPr>
          <a:xfrm>
            <a:off x="0" y="6400798"/>
            <a:ext cx="12192000" cy="461665"/>
          </a:xfrm>
          <a:prstGeom prst="rect">
            <a:avLst/>
          </a:prstGeom>
          <a:solidFill>
            <a:srgbClr val="E98B0D"/>
          </a:solidFill>
          <a:ln>
            <a:solidFill>
              <a:srgbClr val="E98B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F3E068"/>
                </a:solidFill>
                <a:latin typeface="Century" panose="02040604050505020304" pitchFamily="18" charset="0"/>
              </a:rPr>
              <a:t>Dr.ssa Emanuela Paone</a:t>
            </a:r>
          </a:p>
          <a:p>
            <a:pPr algn="ctr"/>
            <a:r>
              <a:rPr lang="it-IT" sz="1200" i="1" dirty="0">
                <a:solidFill>
                  <a:srgbClr val="F3E068"/>
                </a:solidFill>
                <a:latin typeface="Century" panose="02040604050505020304" pitchFamily="18" charset="0"/>
              </a:rPr>
              <a:t>24.Maggio.2025</a:t>
            </a:r>
          </a:p>
        </p:txBody>
      </p:sp>
      <p:pic>
        <p:nvPicPr>
          <p:cNvPr id="5" name="Immagine 4" descr="P&amp;N, WR, BS-2.pdf">
            <a:extLst>
              <a:ext uri="{FF2B5EF4-FFF2-40B4-BE49-F238E27FC236}">
                <a16:creationId xmlns:a16="http://schemas.microsoft.com/office/drawing/2014/main" id="{6E318157-C98B-3178-BB7D-B2FD53244E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1" t="6034" r="5712" b="67637"/>
          <a:stretch/>
        </p:blipFill>
        <p:spPr>
          <a:xfrm>
            <a:off x="379712" y="527723"/>
            <a:ext cx="4140026" cy="1398456"/>
          </a:xfrm>
          <a:prstGeom prst="rect">
            <a:avLst/>
          </a:prstGeom>
          <a:ln w="38100" cmpd="sng">
            <a:solidFill>
              <a:srgbClr val="FFFFFF"/>
            </a:solidFill>
            <a:prstDash val="dashDot"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B19A924-EEE8-47BC-C869-3F330325C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6344" b="75438"/>
          <a:stretch/>
        </p:blipFill>
        <p:spPr>
          <a:xfrm>
            <a:off x="5801129" y="557034"/>
            <a:ext cx="5051356" cy="139845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E248A53-EF91-D36D-B8D3-89F0FB818664}"/>
              </a:ext>
            </a:extLst>
          </p:cNvPr>
          <p:cNvSpPr txBox="1"/>
          <p:nvPr/>
        </p:nvSpPr>
        <p:spPr>
          <a:xfrm>
            <a:off x="1792701" y="65546"/>
            <a:ext cx="9320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</a:rPr>
              <a:t>LoCE</a:t>
            </a:r>
            <a:r>
              <a:rPr lang="it-IT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</a:rPr>
              <a:t> come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dimensione</a:t>
            </a:r>
            <a:r>
              <a:rPr lang="it-IT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it-IT" sz="2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</a:rPr>
              <a:t>transdiagnostica</a:t>
            </a:r>
            <a:r>
              <a:rPr lang="it-IT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</a:rPr>
              <a:t> nel percorso Post-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B</a:t>
            </a:r>
            <a:r>
              <a:rPr lang="it-IT" sz="2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</a:rPr>
              <a:t>ariatrico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D9468AD-04B0-9105-CEA3-C2DF8B81B733}"/>
              </a:ext>
            </a:extLst>
          </p:cNvPr>
          <p:cNvSpPr txBox="1">
            <a:spLocks/>
          </p:cNvSpPr>
          <p:nvPr/>
        </p:nvSpPr>
        <p:spPr>
          <a:xfrm>
            <a:off x="273670" y="2191824"/>
            <a:ext cx="11493214" cy="623557"/>
          </a:xfrm>
          <a:prstGeom prst="rect">
            <a:avLst/>
          </a:prstGeom>
          <a:ln w="19050" cmpd="sng">
            <a:solidFill>
              <a:schemeClr val="bg1">
                <a:lumMod val="65000"/>
              </a:schemeClr>
            </a:solidFill>
            <a:prstDash val="solid"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1600" dirty="0">
                <a:latin typeface="Century"/>
                <a:cs typeface="Century"/>
              </a:rPr>
              <a:t>Dai 6-8 mesi post- chirurgica </a:t>
            </a:r>
            <a:r>
              <a:rPr lang="it-IT" sz="1600" dirty="0" err="1">
                <a:latin typeface="Century"/>
                <a:cs typeface="Century"/>
              </a:rPr>
              <a:t>bariatrica</a:t>
            </a:r>
            <a:r>
              <a:rPr lang="it-IT" sz="1600" dirty="0">
                <a:latin typeface="Century"/>
                <a:cs typeface="Century"/>
              </a:rPr>
              <a:t>  si iniziano a riaffacciare  Comportamenti Alimentari </a:t>
            </a:r>
            <a:r>
              <a:rPr lang="it-IT" sz="1600" dirty="0" err="1">
                <a:latin typeface="Century"/>
                <a:cs typeface="Century"/>
              </a:rPr>
              <a:t>Maladattativi</a:t>
            </a:r>
            <a:r>
              <a:rPr lang="it-IT" sz="1600" dirty="0">
                <a:latin typeface="Century"/>
                <a:cs typeface="Century"/>
              </a:rPr>
              <a:t>  associati a</a:t>
            </a:r>
            <a:r>
              <a:rPr lang="it-IT" sz="1600" dirty="0">
                <a:cs typeface="Century"/>
              </a:rPr>
              <a:t>: </a:t>
            </a:r>
            <a:br>
              <a:rPr lang="it-IT" sz="1600" dirty="0">
                <a:latin typeface="Century"/>
                <a:cs typeface="Century"/>
              </a:rPr>
            </a:br>
            <a:r>
              <a:rPr lang="it-IT" sz="1600" i="1" dirty="0">
                <a:latin typeface="Century"/>
                <a:cs typeface="Century"/>
              </a:rPr>
              <a:t>Distress</a:t>
            </a:r>
            <a:r>
              <a:rPr lang="it-IT" sz="1600" dirty="0">
                <a:latin typeface="Century"/>
                <a:cs typeface="Century"/>
              </a:rPr>
              <a:t> emotivo      Demotivazione     Blocco del calo ponderale     </a:t>
            </a:r>
            <a:r>
              <a:rPr lang="it-IT" sz="1600" i="1" dirty="0" err="1">
                <a:latin typeface="Century"/>
                <a:cs typeface="Century"/>
              </a:rPr>
              <a:t>Regain</a:t>
            </a:r>
            <a:r>
              <a:rPr lang="it-IT" sz="1600" dirty="0">
                <a:latin typeface="Century"/>
                <a:cs typeface="Century"/>
              </a:rPr>
              <a:t> di peso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B2BCEF9-85E3-DC33-BCD4-057B8CCA1431}"/>
              </a:ext>
            </a:extLst>
          </p:cNvPr>
          <p:cNvSpPr txBox="1"/>
          <p:nvPr/>
        </p:nvSpPr>
        <p:spPr>
          <a:xfrm>
            <a:off x="9283921" y="6155708"/>
            <a:ext cx="2893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i="1" dirty="0">
                <a:latin typeface="Century"/>
                <a:cs typeface="Century"/>
              </a:rPr>
              <a:t>C.S. Brode et al. 2019, K.E. Smith et al. 2019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2B8734-729D-B3DE-7C52-D21898788710}"/>
              </a:ext>
            </a:extLst>
          </p:cNvPr>
          <p:cNvSpPr txBox="1"/>
          <p:nvPr/>
        </p:nvSpPr>
        <p:spPr>
          <a:xfrm>
            <a:off x="940877" y="3192724"/>
            <a:ext cx="2796935" cy="1384995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err="1">
                <a:solidFill>
                  <a:srgbClr val="800000"/>
                </a:solidFill>
                <a:latin typeface="Cambria"/>
                <a:cs typeface="Cambria"/>
              </a:rPr>
              <a:t>Without</a:t>
            </a:r>
            <a:r>
              <a:rPr lang="it-IT" b="1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</a:p>
          <a:p>
            <a:pPr algn="ctr"/>
            <a:r>
              <a:rPr lang="it-IT" b="1" i="1" dirty="0">
                <a:solidFill>
                  <a:srgbClr val="800000"/>
                </a:solidFill>
                <a:latin typeface="Cambria"/>
                <a:cs typeface="Cambria"/>
              </a:rPr>
              <a:t>Loss of Control </a:t>
            </a:r>
            <a:r>
              <a:rPr lang="it-IT" b="1" i="1" dirty="0" err="1">
                <a:solidFill>
                  <a:srgbClr val="800000"/>
                </a:solidFill>
                <a:latin typeface="Cambria"/>
                <a:cs typeface="Cambria"/>
              </a:rPr>
              <a:t>Eating</a:t>
            </a:r>
            <a:endParaRPr lang="it-IT" sz="1600" i="1" dirty="0">
              <a:solidFill>
                <a:srgbClr val="800000"/>
              </a:solidFill>
              <a:latin typeface="Cambria"/>
              <a:cs typeface="Cambria"/>
            </a:endParaRPr>
          </a:p>
          <a:p>
            <a:pPr algn="ctr"/>
            <a:r>
              <a:rPr lang="it-IT" sz="1600" i="1" dirty="0" err="1">
                <a:latin typeface="Cambria"/>
                <a:cs typeface="Cambria"/>
              </a:rPr>
              <a:t>Nibbling</a:t>
            </a:r>
            <a:endParaRPr lang="it-IT" sz="1600" dirty="0">
              <a:latin typeface="Cambria"/>
              <a:cs typeface="Cambria"/>
            </a:endParaRPr>
          </a:p>
          <a:p>
            <a:pPr algn="ctr"/>
            <a:r>
              <a:rPr lang="it-IT" sz="1600" i="1" dirty="0" err="1">
                <a:latin typeface="Cambria"/>
                <a:cs typeface="Cambria"/>
              </a:rPr>
              <a:t>Snacking</a:t>
            </a:r>
            <a:r>
              <a:rPr lang="it-IT" sz="1600" i="1" dirty="0">
                <a:latin typeface="Cambria"/>
                <a:cs typeface="Cambria"/>
              </a:rPr>
              <a:t> </a:t>
            </a:r>
          </a:p>
          <a:p>
            <a:pPr algn="ctr"/>
            <a:r>
              <a:rPr lang="it-IT" sz="1600" i="1" dirty="0" err="1">
                <a:latin typeface="Cambria"/>
                <a:cs typeface="Cambria"/>
              </a:rPr>
              <a:t>Sweet</a:t>
            </a:r>
            <a:r>
              <a:rPr lang="it-IT" sz="1600" i="1" dirty="0">
                <a:latin typeface="Cambria"/>
                <a:cs typeface="Cambria"/>
              </a:rPr>
              <a:t> </a:t>
            </a:r>
            <a:r>
              <a:rPr lang="it-IT" sz="1600" i="1" dirty="0" err="1">
                <a:latin typeface="Cambria"/>
                <a:cs typeface="Cambria"/>
              </a:rPr>
              <a:t>Eating</a:t>
            </a:r>
            <a:endParaRPr lang="it-IT" sz="1600" i="1" dirty="0">
              <a:latin typeface="Cambria"/>
              <a:cs typeface="Cambria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9BA4A0E-E66E-A976-7FFE-BA7051CF9673}"/>
              </a:ext>
            </a:extLst>
          </p:cNvPr>
          <p:cNvSpPr txBox="1"/>
          <p:nvPr/>
        </p:nvSpPr>
        <p:spPr>
          <a:xfrm>
            <a:off x="7998999" y="3240051"/>
            <a:ext cx="3505200" cy="1354217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err="1">
                <a:solidFill>
                  <a:srgbClr val="002060"/>
                </a:solidFill>
                <a:latin typeface="Cambria"/>
                <a:cs typeface="Cambria"/>
              </a:rPr>
              <a:t>Loss</a:t>
            </a:r>
            <a:r>
              <a:rPr lang="it-IT" b="1" i="1" dirty="0">
                <a:solidFill>
                  <a:srgbClr val="002060"/>
                </a:solidFill>
                <a:latin typeface="Cambria"/>
                <a:cs typeface="Cambria"/>
              </a:rPr>
              <a:t> of Control </a:t>
            </a:r>
            <a:r>
              <a:rPr lang="it-IT" b="1" i="1" dirty="0" err="1">
                <a:solidFill>
                  <a:srgbClr val="002060"/>
                </a:solidFill>
                <a:latin typeface="Cambria"/>
                <a:cs typeface="Cambria"/>
              </a:rPr>
              <a:t>Eating</a:t>
            </a:r>
            <a:endParaRPr lang="it-IT" b="1" i="1" dirty="0">
              <a:solidFill>
                <a:srgbClr val="002060"/>
              </a:solidFill>
              <a:latin typeface="Cambria"/>
              <a:cs typeface="Cambria"/>
            </a:endParaRPr>
          </a:p>
          <a:p>
            <a:pPr algn="ctr"/>
            <a:r>
              <a:rPr lang="it-IT" sz="1600" i="1" dirty="0">
                <a:latin typeface="Cambria"/>
                <a:cs typeface="Cambria"/>
              </a:rPr>
              <a:t>Grazing</a:t>
            </a:r>
          </a:p>
          <a:p>
            <a:pPr algn="ctr"/>
            <a:r>
              <a:rPr lang="it-IT" sz="1600" i="1" dirty="0">
                <a:latin typeface="Cambria"/>
                <a:cs typeface="Cambria"/>
              </a:rPr>
              <a:t>Bed Low Frequency</a:t>
            </a:r>
          </a:p>
          <a:p>
            <a:pPr algn="ctr"/>
            <a:r>
              <a:rPr lang="it-IT" sz="1600" i="1" dirty="0" err="1">
                <a:latin typeface="Cambria"/>
                <a:cs typeface="Cambria"/>
              </a:rPr>
              <a:t>Craving</a:t>
            </a:r>
            <a:endParaRPr lang="it-IT" sz="1600" i="1" dirty="0">
              <a:latin typeface="Cambria"/>
              <a:cs typeface="Cambria"/>
            </a:endParaRPr>
          </a:p>
          <a:p>
            <a:pPr algn="ctr"/>
            <a:r>
              <a:rPr lang="it-IT" sz="1600" i="1" dirty="0" err="1">
                <a:latin typeface="Cambria"/>
                <a:cs typeface="Cambria"/>
              </a:rPr>
              <a:t>Food</a:t>
            </a:r>
            <a:r>
              <a:rPr lang="it-IT" sz="1600" i="1" dirty="0">
                <a:latin typeface="Cambria"/>
                <a:cs typeface="Cambria"/>
              </a:rPr>
              <a:t> </a:t>
            </a:r>
            <a:r>
              <a:rPr lang="it-IT" sz="1600" i="1" dirty="0" err="1">
                <a:latin typeface="Cambria"/>
                <a:cs typeface="Cambria"/>
              </a:rPr>
              <a:t>addiction</a:t>
            </a:r>
            <a:endParaRPr lang="it-IT" sz="1600" i="1" dirty="0">
              <a:latin typeface="Cambria"/>
              <a:cs typeface="Cambria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F28C933-8F2D-D13D-7703-BECD9AA5FDB5}"/>
              </a:ext>
            </a:extLst>
          </p:cNvPr>
          <p:cNvSpPr txBox="1"/>
          <p:nvPr/>
        </p:nvSpPr>
        <p:spPr>
          <a:xfrm>
            <a:off x="1673465" y="4725067"/>
            <a:ext cx="8795928" cy="1415772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Cambria"/>
                <a:cs typeface="Cambria"/>
              </a:rPr>
              <a:t>Comportamenti  Alimentari </a:t>
            </a:r>
            <a:r>
              <a:rPr lang="it-IT" sz="2000" b="1" dirty="0" err="1">
                <a:latin typeface="Cambria"/>
                <a:cs typeface="Cambria"/>
              </a:rPr>
              <a:t>Maladattativi</a:t>
            </a:r>
            <a:endParaRPr lang="it-IT" sz="2000" b="1" dirty="0">
              <a:latin typeface="Cambria"/>
              <a:cs typeface="Cambria"/>
            </a:endParaRPr>
          </a:p>
          <a:p>
            <a:pPr algn="ctr"/>
            <a:r>
              <a:rPr lang="it-IT" sz="1400" dirty="0">
                <a:latin typeface="Cambria"/>
                <a:cs typeface="Cambria"/>
              </a:rPr>
              <a:t>(messi in atto nonostante sintomi fisici oggettivi)</a:t>
            </a:r>
          </a:p>
          <a:p>
            <a:pPr marL="285750" indent="-285750">
              <a:buFontTx/>
              <a:buChar char="-"/>
            </a:pPr>
            <a:r>
              <a:rPr lang="it-IT" sz="1400" b="1" i="1" dirty="0">
                <a:latin typeface="Cambria"/>
                <a:cs typeface="Cambria"/>
              </a:rPr>
              <a:t>Dumping</a:t>
            </a:r>
            <a:r>
              <a:rPr lang="it-IT" sz="1400" dirty="0">
                <a:latin typeface="Cambria"/>
                <a:cs typeface="Cambria"/>
              </a:rPr>
              <a:t> </a:t>
            </a:r>
            <a:r>
              <a:rPr lang="it-IT" sz="1200" dirty="0">
                <a:latin typeface="Cambria"/>
                <a:cs typeface="Cambria"/>
              </a:rPr>
              <a:t>(prediligere </a:t>
            </a:r>
            <a:r>
              <a:rPr lang="it-IT" sz="1200" dirty="0" err="1">
                <a:latin typeface="Cambria"/>
                <a:cs typeface="Cambria"/>
              </a:rPr>
              <a:t>cmq</a:t>
            </a:r>
            <a:r>
              <a:rPr lang="it-IT" sz="1200" dirty="0">
                <a:latin typeface="Cambria"/>
                <a:cs typeface="Cambria"/>
              </a:rPr>
              <a:t> cibi ad alto contenuto di zuccheri);  </a:t>
            </a:r>
          </a:p>
          <a:p>
            <a:pPr marL="285750" indent="-285750">
              <a:buFontTx/>
              <a:buChar char="-"/>
            </a:pPr>
            <a:r>
              <a:rPr lang="it-IT" sz="1400" b="1" i="1" dirty="0" err="1">
                <a:latin typeface="Cambria"/>
                <a:cs typeface="Cambria"/>
              </a:rPr>
              <a:t>Plugging</a:t>
            </a:r>
            <a:r>
              <a:rPr lang="it-IT" sz="1400" b="1" i="1" dirty="0">
                <a:latin typeface="Cambria"/>
                <a:cs typeface="Cambria"/>
              </a:rPr>
              <a:t> </a:t>
            </a:r>
            <a:r>
              <a:rPr lang="it-IT" sz="1000" dirty="0">
                <a:latin typeface="Cambria"/>
                <a:cs typeface="Cambria"/>
              </a:rPr>
              <a:t>(non rispetto delle dimensioni della tasca: scarsa/nulla masticazione, boccone eccessivo, bere in maniera veloce tipo poppata);</a:t>
            </a:r>
          </a:p>
          <a:p>
            <a:pPr marL="285750" indent="-285750">
              <a:buFontTx/>
              <a:buChar char="-"/>
            </a:pPr>
            <a:r>
              <a:rPr lang="it-IT" sz="1400" b="1" dirty="0">
                <a:latin typeface="Cambria"/>
                <a:cs typeface="Cambria"/>
              </a:rPr>
              <a:t>Vomito non correlato al controllo del peso </a:t>
            </a:r>
            <a:r>
              <a:rPr lang="it-IT" sz="1000" dirty="0">
                <a:latin typeface="Cambria"/>
                <a:cs typeface="Cambria"/>
              </a:rPr>
              <a:t>(spontaneo o indotto, insorge dopo la chirurgia, usato come risposta a </a:t>
            </a:r>
            <a:r>
              <a:rPr lang="it-IT" sz="1000" dirty="0" err="1">
                <a:latin typeface="Cambria"/>
                <a:cs typeface="Cambria"/>
              </a:rPr>
              <a:t>disconfort</a:t>
            </a:r>
            <a:r>
              <a:rPr lang="it-IT" sz="1000" dirty="0">
                <a:latin typeface="Cambria"/>
                <a:cs typeface="Cambria"/>
              </a:rPr>
              <a:t> fisico legato: a </a:t>
            </a:r>
            <a:r>
              <a:rPr lang="it-IT" sz="1000" dirty="0" err="1">
                <a:latin typeface="Cambria"/>
                <a:cs typeface="Cambria"/>
              </a:rPr>
              <a:t>Plugging</a:t>
            </a:r>
            <a:r>
              <a:rPr lang="it-IT" sz="1000" dirty="0">
                <a:latin typeface="Cambria"/>
                <a:cs typeface="Cambria"/>
              </a:rPr>
              <a:t>, Cibi che non vengono tollerati, scarsa masticazione, eccessiva foga nel mangiare)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E418F974-4A83-8AF4-B19B-27FEE9D1A9A7}"/>
              </a:ext>
            </a:extLst>
          </p:cNvPr>
          <p:cNvCxnSpPr>
            <a:cxnSpLocks/>
          </p:cNvCxnSpPr>
          <p:nvPr/>
        </p:nvCxnSpPr>
        <p:spPr>
          <a:xfrm flipH="1">
            <a:off x="3825043" y="2985015"/>
            <a:ext cx="1190120" cy="814701"/>
          </a:xfrm>
          <a:prstGeom prst="straightConnector1">
            <a:avLst/>
          </a:prstGeom>
          <a:ln w="1905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41B544FE-7F04-E4FF-FE96-D317E9C3BE34}"/>
              </a:ext>
            </a:extLst>
          </p:cNvPr>
          <p:cNvCxnSpPr>
            <a:cxnSpLocks/>
          </p:cNvCxnSpPr>
          <p:nvPr/>
        </p:nvCxnSpPr>
        <p:spPr>
          <a:xfrm>
            <a:off x="5838329" y="3123685"/>
            <a:ext cx="0" cy="1352062"/>
          </a:xfrm>
          <a:prstGeom prst="straightConnector1">
            <a:avLst/>
          </a:prstGeom>
          <a:ln w="19050">
            <a:solidFill>
              <a:srgbClr val="287C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95446023-87A5-5C06-356C-D783506B7D88}"/>
              </a:ext>
            </a:extLst>
          </p:cNvPr>
          <p:cNvCxnSpPr>
            <a:cxnSpLocks/>
          </p:cNvCxnSpPr>
          <p:nvPr/>
        </p:nvCxnSpPr>
        <p:spPr>
          <a:xfrm>
            <a:off x="6808872" y="3009565"/>
            <a:ext cx="949241" cy="950433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817ACBD-CB29-6ADE-DA8F-4898655A731A}"/>
              </a:ext>
            </a:extLst>
          </p:cNvPr>
          <p:cNvSpPr txBox="1"/>
          <p:nvPr/>
        </p:nvSpPr>
        <p:spPr>
          <a:xfrm>
            <a:off x="181620" y="643692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3E068"/>
                </a:solidFill>
              </a:rPr>
              <a:t>6/8</a:t>
            </a:r>
          </a:p>
        </p:txBody>
      </p:sp>
    </p:spTree>
    <p:extLst>
      <p:ext uri="{BB962C8B-B14F-4D97-AF65-F5344CB8AC3E}">
        <p14:creationId xmlns:p14="http://schemas.microsoft.com/office/powerpoint/2010/main" val="164505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BC209286-3AE0-E1E3-A8D1-CC4E3A014846}"/>
              </a:ext>
            </a:extLst>
          </p:cNvPr>
          <p:cNvSpPr txBox="1"/>
          <p:nvPr/>
        </p:nvSpPr>
        <p:spPr>
          <a:xfrm>
            <a:off x="0" y="6400798"/>
            <a:ext cx="12192000" cy="461665"/>
          </a:xfrm>
          <a:prstGeom prst="rect">
            <a:avLst/>
          </a:prstGeom>
          <a:solidFill>
            <a:srgbClr val="E98B0D"/>
          </a:solidFill>
          <a:ln>
            <a:solidFill>
              <a:srgbClr val="E98B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F3E068"/>
                </a:solidFill>
                <a:latin typeface="Century" panose="02040604050505020304" pitchFamily="18" charset="0"/>
              </a:rPr>
              <a:t>Dr.ssa Emanuela Paone</a:t>
            </a:r>
          </a:p>
          <a:p>
            <a:pPr algn="ctr"/>
            <a:r>
              <a:rPr lang="it-IT" sz="1200" i="1" dirty="0">
                <a:solidFill>
                  <a:srgbClr val="F3E068"/>
                </a:solidFill>
                <a:latin typeface="Century" panose="02040604050505020304" pitchFamily="18" charset="0"/>
              </a:rPr>
              <a:t>24.Maggio.2025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3367AED-8DA6-1805-8284-6EE9390A7822}"/>
              </a:ext>
            </a:extLst>
          </p:cNvPr>
          <p:cNvSpPr txBox="1"/>
          <p:nvPr/>
        </p:nvSpPr>
        <p:spPr>
          <a:xfrm>
            <a:off x="1660356" y="58972"/>
            <a:ext cx="9394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</a:rPr>
              <a:t>Comportamenti Alimentari Restrittivi  Post Chirurgia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</a:rPr>
              <a:t>Bariatrica</a:t>
            </a:r>
            <a:endParaRPr lang="it-IT" sz="2400" b="1" dirty="0">
              <a:solidFill>
                <a:schemeClr val="accent5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2B6E8AD-0432-0CC6-8E52-8B775A46DA62}"/>
              </a:ext>
            </a:extLst>
          </p:cNvPr>
          <p:cNvSpPr txBox="1"/>
          <p:nvPr/>
        </p:nvSpPr>
        <p:spPr>
          <a:xfrm>
            <a:off x="415636" y="2621483"/>
            <a:ext cx="9749641" cy="2616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</a:rPr>
              <a:t>FATTORI PREDISPONENTI</a:t>
            </a:r>
          </a:p>
          <a:p>
            <a:pPr algn="ctr"/>
            <a:endParaRPr lang="it-IT" b="1" dirty="0">
              <a:solidFill>
                <a:schemeClr val="accent5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1400" b="1" dirty="0">
                <a:latin typeface="Century" panose="02040604050505020304" pitchFamily="18" charset="0"/>
              </a:rPr>
              <a:t>Storia del peso </a:t>
            </a:r>
            <a:r>
              <a:rPr lang="it-IT" sz="1100" dirty="0">
                <a:latin typeface="Century" panose="02040604050505020304" pitchFamily="18" charset="0"/>
              </a:rPr>
              <a:t>(DCA nel corso della vita, Stigma e Discriminazione)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1400" b="1" dirty="0">
                <a:latin typeface="Century" panose="02040604050505020304" pitchFamily="18" charset="0"/>
              </a:rPr>
              <a:t>Rapporto con «Oggetto cibo»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1400" b="1" dirty="0" err="1">
                <a:latin typeface="Century" panose="02040604050505020304" pitchFamily="18" charset="0"/>
              </a:rPr>
              <a:t>Autostigma</a:t>
            </a:r>
            <a:endParaRPr lang="it-IT" sz="1400" b="1" dirty="0">
              <a:latin typeface="Century" panose="020406040505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1400" b="1" dirty="0">
                <a:latin typeface="Century" panose="02040604050505020304" pitchFamily="18" charset="0"/>
              </a:rPr>
              <a:t>Scarsa adesione agli schemi alimentari e alle supplementazioni </a:t>
            </a:r>
            <a:r>
              <a:rPr lang="it-IT" sz="1100" dirty="0">
                <a:latin typeface="Century" panose="02040604050505020304" pitchFamily="18" charset="0"/>
              </a:rPr>
              <a:t>(Deficit Nutrizionali)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1400" b="1" dirty="0">
                <a:latin typeface="Century" panose="02040604050505020304" pitchFamily="18" charset="0"/>
              </a:rPr>
              <a:t>Disturbi di Personalità </a:t>
            </a:r>
            <a:r>
              <a:rPr lang="it-IT" sz="1100" dirty="0">
                <a:latin typeface="Century" panose="02040604050505020304" pitchFamily="18" charset="0"/>
              </a:rPr>
              <a:t>(Tratti Ossessivi e/o Fobici)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1400" b="1" dirty="0">
                <a:latin typeface="Century" panose="02040604050505020304" pitchFamily="18" charset="0"/>
              </a:rPr>
              <a:t>Disturbi dell’Identità Sessuale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1400" b="1" dirty="0">
                <a:latin typeface="Century" panose="02040604050505020304" pitchFamily="18" charset="0"/>
              </a:rPr>
              <a:t>Non accettazione della pelle in eccesso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1400" b="1" dirty="0">
                <a:latin typeface="Century" panose="02040604050505020304" pitchFamily="18" charset="0"/>
              </a:rPr>
              <a:t>Rapporto con peso e forme del corpo </a:t>
            </a:r>
            <a:r>
              <a:rPr lang="it-IT" sz="1400" dirty="0">
                <a:latin typeface="Century" panose="02040604050505020304" pitchFamily="18" charset="0"/>
              </a:rPr>
              <a:t>(Immagine Corporea)</a:t>
            </a:r>
            <a:endParaRPr lang="it-IT" sz="1400" b="1" dirty="0">
              <a:latin typeface="Century" panose="020406040505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1400" b="1" dirty="0">
                <a:latin typeface="Century" panose="02040604050505020304" pitchFamily="18" charset="0"/>
              </a:rPr>
              <a:t>Psicopatologie Maggiori </a:t>
            </a:r>
            <a:r>
              <a:rPr lang="it-IT" sz="1400" b="1" dirty="0" err="1">
                <a:latin typeface="Century" panose="02040604050505020304" pitchFamily="18" charset="0"/>
              </a:rPr>
              <a:t>pre</a:t>
            </a:r>
            <a:r>
              <a:rPr lang="it-IT" sz="1400" b="1" dirty="0">
                <a:latin typeface="Century" panose="02040604050505020304" pitchFamily="18" charset="0"/>
              </a:rPr>
              <a:t> e/o post chirurgiche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2A0C9AD-22D3-DB75-889C-B740EBA339B7}"/>
              </a:ext>
            </a:extLst>
          </p:cNvPr>
          <p:cNvSpPr txBox="1"/>
          <p:nvPr/>
        </p:nvSpPr>
        <p:spPr>
          <a:xfrm>
            <a:off x="679103" y="5529680"/>
            <a:ext cx="8791991" cy="369332"/>
          </a:xfrm>
          <a:prstGeom prst="rect">
            <a:avLst/>
          </a:prstGeom>
          <a:solidFill>
            <a:srgbClr val="2D0000"/>
          </a:solidFill>
          <a:ln>
            <a:solidFill>
              <a:srgbClr val="2D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entury" panose="02040604050505020304" pitchFamily="18" charset="0"/>
              </a:rPr>
              <a:t>OBBLIGO di valutazione e presa in carico psicofarmacologica e psicoterapeutica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4247407-AC1E-B413-09CD-1813787597D2}"/>
              </a:ext>
            </a:extLst>
          </p:cNvPr>
          <p:cNvSpPr txBox="1"/>
          <p:nvPr/>
        </p:nvSpPr>
        <p:spPr>
          <a:xfrm>
            <a:off x="96253" y="799272"/>
            <a:ext cx="11947358" cy="116955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</a:rPr>
              <a:t>Disturbo Post Chirurgico di Evitamento Alimentare (PSEAD)  </a:t>
            </a:r>
            <a:r>
              <a:rPr lang="it-IT" sz="1200" b="1" dirty="0">
                <a:latin typeface="Century" panose="02040604050505020304" pitchFamily="18" charset="0"/>
              </a:rPr>
              <a:t>è </a:t>
            </a:r>
            <a:r>
              <a:rPr lang="it-IT" sz="1200" dirty="0">
                <a:latin typeface="Century" panose="02040604050505020304" pitchFamily="18" charset="0"/>
              </a:rPr>
              <a:t>strettamente legato alla paura di riacquisire peso e restrizioni alimentari, quale cambiamento marcato e duraturo del «</a:t>
            </a:r>
            <a:r>
              <a:rPr lang="it-IT" sz="1200" u="sng" dirty="0">
                <a:latin typeface="Century" panose="02040604050505020304" pitchFamily="18" charset="0"/>
              </a:rPr>
              <a:t>rapporto con il cibo</a:t>
            </a:r>
            <a:r>
              <a:rPr lang="it-IT" sz="1200" dirty="0">
                <a:latin typeface="Century" panose="02040604050505020304" pitchFamily="18" charset="0"/>
              </a:rPr>
              <a:t>», ove l’indice BMI «normopeso» spesso non consente  di apporre una diagnosi di AN. </a:t>
            </a:r>
          </a:p>
          <a:p>
            <a:endParaRPr lang="it-IT" sz="1200" dirty="0">
              <a:latin typeface="Century" panose="02040604050505020304" pitchFamily="18" charset="0"/>
            </a:endParaRPr>
          </a:p>
          <a:p>
            <a:r>
              <a:rPr lang="it-IT" sz="1200" b="1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</a:rPr>
              <a:t>E’ caratterizzato da una perdita di peso maggiore del previsto, paura di riprendere peso, restrizioni dietetiche, disturbi della percezione di sé, della forma e del peso</a:t>
            </a:r>
            <a:r>
              <a:rPr lang="it-IT" sz="1200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</a:rPr>
              <a:t>.</a:t>
            </a:r>
          </a:p>
          <a:p>
            <a:endParaRPr lang="it-IT" sz="1200" dirty="0">
              <a:latin typeface="Century" panose="02040604050505020304" pitchFamily="18" charset="0"/>
            </a:endParaRPr>
          </a:p>
          <a:p>
            <a:pPr algn="r"/>
            <a:r>
              <a:rPr lang="it-IT" sz="1000" b="1" i="1" dirty="0">
                <a:latin typeface="Century" panose="02040604050505020304" pitchFamily="18" charset="0"/>
              </a:rPr>
              <a:t>Segal et al 2004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6084BDE-4074-4CF0-5DE7-80B34AC4CC67}"/>
              </a:ext>
            </a:extLst>
          </p:cNvPr>
          <p:cNvSpPr txBox="1"/>
          <p:nvPr/>
        </p:nvSpPr>
        <p:spPr>
          <a:xfrm>
            <a:off x="10010274" y="2983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D2DD2E7-81F4-03BC-8ED9-D30271E2F5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t="9064" r="18967" b="8831"/>
          <a:stretch/>
        </p:blipFill>
        <p:spPr>
          <a:xfrm rot="5400000">
            <a:off x="8378357" y="1405274"/>
            <a:ext cx="2071877" cy="350119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32B9B4-A2DA-3560-4831-1060F8FB1E54}"/>
              </a:ext>
            </a:extLst>
          </p:cNvPr>
          <p:cNvSpPr txBox="1"/>
          <p:nvPr/>
        </p:nvSpPr>
        <p:spPr>
          <a:xfrm>
            <a:off x="181620" y="643692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3E068"/>
                </a:solidFill>
              </a:rPr>
              <a:t>7/8</a:t>
            </a:r>
          </a:p>
        </p:txBody>
      </p:sp>
    </p:spTree>
    <p:extLst>
      <p:ext uri="{BB962C8B-B14F-4D97-AF65-F5344CB8AC3E}">
        <p14:creationId xmlns:p14="http://schemas.microsoft.com/office/powerpoint/2010/main" val="352249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2527" y="4110960"/>
            <a:ext cx="4526280" cy="1057973"/>
          </a:xfrm>
        </p:spPr>
        <p:txBody>
          <a:bodyPr/>
          <a:lstStyle/>
          <a:p>
            <a:r>
              <a:rPr lang="it-IT" dirty="0"/>
              <a:t>Grazie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CA364CB-E3E0-91E7-30CC-DBF0AE6AEBC1}"/>
              </a:ext>
            </a:extLst>
          </p:cNvPr>
          <p:cNvSpPr txBox="1"/>
          <p:nvPr/>
        </p:nvSpPr>
        <p:spPr>
          <a:xfrm>
            <a:off x="5153892" y="1067710"/>
            <a:ext cx="6464669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Il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LoCE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si presenta come una dimensione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transdiagnostica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dei comportamenti alimentari disfunzionali, in quanto caratteristica essenziale dei Disturbi del Comportamento alimentare. </a:t>
            </a:r>
          </a:p>
          <a:p>
            <a:endParaRPr lang="it-IT" dirty="0">
              <a:latin typeface="Century"/>
              <a:cs typeface="Century"/>
            </a:endParaRPr>
          </a:p>
          <a:p>
            <a:r>
              <a:rPr lang="it-IT" dirty="0">
                <a:latin typeface="Century"/>
                <a:cs typeface="Century"/>
              </a:rPr>
              <a:t>Essenziale è il lavoro sinergico di psicologi e nutrizionisti, sia nel </a:t>
            </a:r>
            <a:r>
              <a:rPr lang="it-IT" dirty="0" err="1">
                <a:latin typeface="Century"/>
                <a:cs typeface="Century"/>
              </a:rPr>
              <a:t>pre</a:t>
            </a:r>
            <a:r>
              <a:rPr lang="it-IT" dirty="0">
                <a:latin typeface="Century"/>
                <a:cs typeface="Century"/>
              </a:rPr>
              <a:t> che nel post intervento </a:t>
            </a:r>
            <a:r>
              <a:rPr lang="it-IT" dirty="0" err="1">
                <a:latin typeface="Century"/>
                <a:cs typeface="Century"/>
              </a:rPr>
              <a:t>bariatrico</a:t>
            </a:r>
            <a:r>
              <a:rPr lang="it-IT" dirty="0">
                <a:latin typeface="Century"/>
                <a:cs typeface="Century"/>
              </a:rPr>
              <a:t>, in quanto figure chiave per un attento monitoraggio e precoce intervento sull’eventuale riemergere di comportamenti alimentari disfunzionali legati al </a:t>
            </a:r>
            <a:r>
              <a:rPr lang="it-IT" i="1" dirty="0">
                <a:latin typeface="Century"/>
                <a:cs typeface="Century"/>
              </a:rPr>
              <a:t>Loss of Control </a:t>
            </a:r>
            <a:r>
              <a:rPr lang="it-IT" i="1" dirty="0" err="1">
                <a:latin typeface="Century"/>
                <a:cs typeface="Century"/>
              </a:rPr>
              <a:t>Eating</a:t>
            </a:r>
            <a:r>
              <a:rPr lang="it-IT" dirty="0">
                <a:latin typeface="Century"/>
                <a:cs typeface="Century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2000</TotalTime>
  <Words>1268</Words>
  <Application>Microsoft Macintosh PowerPoint</Application>
  <PresentationFormat>Widescreen</PresentationFormat>
  <Paragraphs>200</Paragraphs>
  <Slides>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Calibri</vt:lpstr>
      <vt:lpstr>Cambria</vt:lpstr>
      <vt:lpstr>Century</vt:lpstr>
      <vt:lpstr>Wingdings</vt:lpstr>
      <vt:lpstr>RetrospectVTI</vt:lpstr>
      <vt:lpstr>Dal Comportamento Alimentare Disfunzionale  al DCA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raffaele lezoche</cp:lastModifiedBy>
  <cp:revision>80</cp:revision>
  <dcterms:created xsi:type="dcterms:W3CDTF">2022-02-27T17:36:31Z</dcterms:created>
  <dcterms:modified xsi:type="dcterms:W3CDTF">2024-05-15T21:27:48Z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